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60" r:id="rId2"/>
    <p:sldId id="5211" r:id="rId3"/>
    <p:sldId id="5229" r:id="rId4"/>
    <p:sldId id="5230" r:id="rId5"/>
    <p:sldId id="5228" r:id="rId6"/>
    <p:sldId id="5231" r:id="rId7"/>
    <p:sldId id="5232" r:id="rId8"/>
    <p:sldId id="5233" r:id="rId9"/>
    <p:sldId id="5213" r:id="rId10"/>
    <p:sldId id="5234" r:id="rId11"/>
    <p:sldId id="5235" r:id="rId12"/>
    <p:sldId id="5236" r:id="rId13"/>
    <p:sldId id="5237" r:id="rId14"/>
    <p:sldId id="5253" r:id="rId15"/>
    <p:sldId id="5255" r:id="rId16"/>
    <p:sldId id="5214" r:id="rId17"/>
    <p:sldId id="5252" r:id="rId18"/>
    <p:sldId id="5238" r:id="rId19"/>
    <p:sldId id="5245" r:id="rId20"/>
    <p:sldId id="5246" r:id="rId21"/>
    <p:sldId id="5249" r:id="rId22"/>
    <p:sldId id="5242" r:id="rId23"/>
    <p:sldId id="5250" r:id="rId24"/>
    <p:sldId id="5251" r:id="rId25"/>
    <p:sldId id="5258" r:id="rId26"/>
    <p:sldId id="5257" r:id="rId27"/>
    <p:sldId id="5259" r:id="rId28"/>
    <p:sldId id="5239" r:id="rId29"/>
    <p:sldId id="5262" r:id="rId30"/>
    <p:sldId id="5263" r:id="rId31"/>
    <p:sldId id="5241" r:id="rId32"/>
    <p:sldId id="5264" r:id="rId33"/>
    <p:sldId id="5265" r:id="rId34"/>
    <p:sldId id="5248" r:id="rId35"/>
    <p:sldId id="136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2A6F"/>
    <a:srgbClr val="CADEE5"/>
    <a:srgbClr val="292458"/>
    <a:srgbClr val="1E205B"/>
    <a:srgbClr val="60839E"/>
    <a:srgbClr val="7299B2"/>
    <a:srgbClr val="EA682D"/>
    <a:srgbClr val="FAC48E"/>
    <a:srgbClr val="F37C3D"/>
    <a:srgbClr val="E5E1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9584F4-B102-B24D-8B8A-10ADFD28166F}" v="74" dt="2025-01-14T15:18:59.5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256" autoAdjust="0"/>
    <p:restoredTop sz="86579" autoAdjust="0"/>
  </p:normalViewPr>
  <p:slideViewPr>
    <p:cSldViewPr snapToGrid="0">
      <p:cViewPr varScale="1">
        <p:scale>
          <a:sx n="79" d="100"/>
          <a:sy n="79" d="100"/>
        </p:scale>
        <p:origin x="240" y="4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'Unit of resource'!$B$6</c:f>
              <c:strCache>
                <c:ptCount val="1"/>
                <c:pt idx="0">
                  <c:v>Exchequer</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3BF2-7A49-8BD5-23B9917FC60F}"/>
              </c:ext>
            </c:extLst>
          </c:dPt>
          <c:cat>
            <c:strRef>
              <c:f>'Unit of resource'!$A$7:$A$10</c:f>
              <c:strCache>
                <c:ptCount val="4"/>
                <c:pt idx="0">
                  <c:v>England</c:v>
                </c:pt>
                <c:pt idx="1">
                  <c:v>Scotland</c:v>
                </c:pt>
                <c:pt idx="2">
                  <c:v>Wales</c:v>
                </c:pt>
                <c:pt idx="3">
                  <c:v>Northern Ireland</c:v>
                </c:pt>
              </c:strCache>
            </c:strRef>
          </c:cat>
          <c:val>
            <c:numRef>
              <c:f>'Unit of resource'!$B$7:$B$10</c:f>
              <c:numCache>
                <c:formatCode>0%</c:formatCode>
                <c:ptCount val="4"/>
                <c:pt idx="0">
                  <c:v>0.16</c:v>
                </c:pt>
                <c:pt idx="1">
                  <c:v>-0.13</c:v>
                </c:pt>
                <c:pt idx="2">
                  <c:v>0.44</c:v>
                </c:pt>
                <c:pt idx="3">
                  <c:v>0.51</c:v>
                </c:pt>
              </c:numCache>
            </c:numRef>
          </c:val>
          <c:extLst>
            <c:ext xmlns:c16="http://schemas.microsoft.com/office/drawing/2014/chart" uri="{C3380CC4-5D6E-409C-BE32-E72D297353CC}">
              <c16:uniqueId val="{00000002-3BF2-7A49-8BD5-23B9917FC60F}"/>
            </c:ext>
          </c:extLst>
        </c:ser>
        <c:ser>
          <c:idx val="1"/>
          <c:order val="1"/>
          <c:tx>
            <c:strRef>
              <c:f>'Unit of resource'!$C$6</c:f>
              <c:strCache>
                <c:ptCount val="1"/>
                <c:pt idx="0">
                  <c:v>Student</c:v>
                </c:pt>
              </c:strCache>
            </c:strRef>
          </c:tx>
          <c:spPr>
            <a:solidFill>
              <a:schemeClr val="accent2"/>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4-3BF2-7A49-8BD5-23B9917FC60F}"/>
              </c:ext>
            </c:extLst>
          </c:dPt>
          <c:cat>
            <c:strRef>
              <c:f>'Unit of resource'!$A$7:$A$10</c:f>
              <c:strCache>
                <c:ptCount val="4"/>
                <c:pt idx="0">
                  <c:v>England</c:v>
                </c:pt>
                <c:pt idx="1">
                  <c:v>Scotland</c:v>
                </c:pt>
                <c:pt idx="2">
                  <c:v>Wales</c:v>
                </c:pt>
                <c:pt idx="3">
                  <c:v>Northern Ireland</c:v>
                </c:pt>
              </c:strCache>
            </c:strRef>
          </c:cat>
          <c:val>
            <c:numRef>
              <c:f>'Unit of resource'!$C$7:$C$10</c:f>
              <c:numCache>
                <c:formatCode>0%</c:formatCode>
                <c:ptCount val="4"/>
                <c:pt idx="0">
                  <c:v>0.84</c:v>
                </c:pt>
                <c:pt idx="1">
                  <c:v>1.1299999999999999</c:v>
                </c:pt>
                <c:pt idx="2">
                  <c:v>0.56000000000000005</c:v>
                </c:pt>
                <c:pt idx="3">
                  <c:v>0.49</c:v>
                </c:pt>
              </c:numCache>
            </c:numRef>
          </c:val>
          <c:extLst>
            <c:ext xmlns:c16="http://schemas.microsoft.com/office/drawing/2014/chart" uri="{C3380CC4-5D6E-409C-BE32-E72D297353CC}">
              <c16:uniqueId val="{00000005-3BF2-7A49-8BD5-23B9917FC60F}"/>
            </c:ext>
          </c:extLst>
        </c:ser>
        <c:dLbls>
          <c:showLegendKey val="0"/>
          <c:showVal val="0"/>
          <c:showCatName val="0"/>
          <c:showSerName val="0"/>
          <c:showPercent val="0"/>
          <c:showBubbleSize val="0"/>
        </c:dLbls>
        <c:gapWidth val="150"/>
        <c:overlap val="100"/>
        <c:axId val="1843733184"/>
        <c:axId val="1844201408"/>
      </c:barChart>
      <c:catAx>
        <c:axId val="1843733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1844201408"/>
        <c:crosses val="autoZero"/>
        <c:auto val="1"/>
        <c:lblAlgn val="ctr"/>
        <c:lblOffset val="100"/>
        <c:noMultiLvlLbl val="0"/>
      </c:catAx>
      <c:valAx>
        <c:axId val="18442014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43733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101B7E-B3FD-5D8B-62D5-F687C77F68F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2A81D46-5DC0-6D2D-9AE2-C57A18732B9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D157CA-1345-41EB-B9A4-B0CF4A4B1BD2}" type="datetimeFigureOut">
              <a:rPr lang="en-GB" smtClean="0"/>
              <a:t>22/01/2025</a:t>
            </a:fld>
            <a:endParaRPr lang="en-GB"/>
          </a:p>
        </p:txBody>
      </p:sp>
      <p:sp>
        <p:nvSpPr>
          <p:cNvPr id="4" name="Footer Placeholder 3">
            <a:extLst>
              <a:ext uri="{FF2B5EF4-FFF2-40B4-BE49-F238E27FC236}">
                <a16:creationId xmlns:a16="http://schemas.microsoft.com/office/drawing/2014/main" id="{F12A8397-1CA8-674C-AE66-E62A727C253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88E71B0-B0E9-611C-3F39-E2197AF3444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5A8DBB-3965-457A-A18A-DB04F1F9F753}" type="slidenum">
              <a:rPr lang="en-GB" smtClean="0"/>
              <a:t>‹#›</a:t>
            </a:fld>
            <a:endParaRPr lang="en-GB"/>
          </a:p>
        </p:txBody>
      </p:sp>
    </p:spTree>
    <p:extLst>
      <p:ext uri="{BB962C8B-B14F-4D97-AF65-F5344CB8AC3E}">
        <p14:creationId xmlns:p14="http://schemas.microsoft.com/office/powerpoint/2010/main" val="3895015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216A1E-01C7-4037-AA8F-7BAA266800C6}" type="datetimeFigureOut">
              <a:rPr lang="en-GB" smtClean="0"/>
              <a:t>22/01/2025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9C32C7-9482-4896-BF49-BF1B2371C708}" type="slidenum">
              <a:rPr lang="en-GB" smtClean="0"/>
              <a:t>‹#›</a:t>
            </a:fld>
            <a:endParaRPr lang="en-GB"/>
          </a:p>
        </p:txBody>
      </p:sp>
    </p:spTree>
    <p:extLst>
      <p:ext uri="{BB962C8B-B14F-4D97-AF65-F5344CB8AC3E}">
        <p14:creationId xmlns:p14="http://schemas.microsoft.com/office/powerpoint/2010/main" val="2247290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9C32C7-9482-4896-BF49-BF1B2371C708}" type="slidenum">
              <a:rPr lang="en-GB" smtClean="0"/>
              <a:t>1</a:t>
            </a:fld>
            <a:endParaRPr lang="en-GB"/>
          </a:p>
        </p:txBody>
      </p:sp>
    </p:spTree>
    <p:extLst>
      <p:ext uri="{BB962C8B-B14F-4D97-AF65-F5344CB8AC3E}">
        <p14:creationId xmlns:p14="http://schemas.microsoft.com/office/powerpoint/2010/main" val="2793201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9C32C7-9482-4896-BF49-BF1B2371C708}" type="slidenum">
              <a:rPr lang="en-GB" smtClean="0"/>
              <a:t>3</a:t>
            </a:fld>
            <a:endParaRPr lang="en-GB"/>
          </a:p>
        </p:txBody>
      </p:sp>
    </p:spTree>
    <p:extLst>
      <p:ext uri="{BB962C8B-B14F-4D97-AF65-F5344CB8AC3E}">
        <p14:creationId xmlns:p14="http://schemas.microsoft.com/office/powerpoint/2010/main" val="2641223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9C32C7-9482-4896-BF49-BF1B2371C708}" type="slidenum">
              <a:rPr lang="en-GB" smtClean="0"/>
              <a:t>4</a:t>
            </a:fld>
            <a:endParaRPr lang="en-GB"/>
          </a:p>
        </p:txBody>
      </p:sp>
    </p:spTree>
    <p:extLst>
      <p:ext uri="{BB962C8B-B14F-4D97-AF65-F5344CB8AC3E}">
        <p14:creationId xmlns:p14="http://schemas.microsoft.com/office/powerpoint/2010/main" val="2583961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9C32C7-9482-4896-BF49-BF1B2371C708}" type="slidenum">
              <a:rPr lang="en-GB" smtClean="0"/>
              <a:t>5</a:t>
            </a:fld>
            <a:endParaRPr lang="en-GB"/>
          </a:p>
        </p:txBody>
      </p:sp>
    </p:spTree>
    <p:extLst>
      <p:ext uri="{BB962C8B-B14F-4D97-AF65-F5344CB8AC3E}">
        <p14:creationId xmlns:p14="http://schemas.microsoft.com/office/powerpoint/2010/main" val="2059541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9BB21-1AFC-B803-BB16-55E9880D0F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F92BB3-A65A-7B8B-4123-453232A2D4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2B64CB-54B8-7B7A-04B4-550E30A5410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9B3E0CE-2C28-1456-6CC8-B02E31A7F1FC}"/>
              </a:ext>
            </a:extLst>
          </p:cNvPr>
          <p:cNvSpPr>
            <a:spLocks noGrp="1"/>
          </p:cNvSpPr>
          <p:nvPr>
            <p:ph type="sldNum" sz="quarter" idx="5"/>
          </p:nvPr>
        </p:nvSpPr>
        <p:spPr/>
        <p:txBody>
          <a:bodyPr/>
          <a:lstStyle/>
          <a:p>
            <a:fld id="{F89C32C7-9482-4896-BF49-BF1B2371C708}" type="slidenum">
              <a:rPr lang="en-GB" smtClean="0"/>
              <a:t>6</a:t>
            </a:fld>
            <a:endParaRPr lang="en-GB"/>
          </a:p>
        </p:txBody>
      </p:sp>
    </p:spTree>
    <p:extLst>
      <p:ext uri="{BB962C8B-B14F-4D97-AF65-F5344CB8AC3E}">
        <p14:creationId xmlns:p14="http://schemas.microsoft.com/office/powerpoint/2010/main" val="594809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B5136-CB75-84FF-2C91-7BF790A81B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C2AF90-A67B-E564-1A86-473D34994D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5EF991-4F62-382A-FBEC-DB21558BC50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0AF6231-3989-B730-19EE-48DAEC7052ED}"/>
              </a:ext>
            </a:extLst>
          </p:cNvPr>
          <p:cNvSpPr>
            <a:spLocks noGrp="1"/>
          </p:cNvSpPr>
          <p:nvPr>
            <p:ph type="sldNum" sz="quarter" idx="5"/>
          </p:nvPr>
        </p:nvSpPr>
        <p:spPr/>
        <p:txBody>
          <a:bodyPr/>
          <a:lstStyle/>
          <a:p>
            <a:fld id="{F89C32C7-9482-4896-BF49-BF1B2371C708}" type="slidenum">
              <a:rPr lang="en-GB" smtClean="0"/>
              <a:t>7</a:t>
            </a:fld>
            <a:endParaRPr lang="en-GB"/>
          </a:p>
        </p:txBody>
      </p:sp>
    </p:spTree>
    <p:extLst>
      <p:ext uri="{BB962C8B-B14F-4D97-AF65-F5344CB8AC3E}">
        <p14:creationId xmlns:p14="http://schemas.microsoft.com/office/powerpoint/2010/main" val="33288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0AD36-78DF-2AD2-4C4B-164BC65C2A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AFF7DF-BD11-6121-BEB0-246731F7B6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F6263F-2346-86FF-D996-B3E8FE071B4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865F24-B87F-4F0D-7ACE-B24CCAC0774B}"/>
              </a:ext>
            </a:extLst>
          </p:cNvPr>
          <p:cNvSpPr>
            <a:spLocks noGrp="1"/>
          </p:cNvSpPr>
          <p:nvPr>
            <p:ph type="sldNum" sz="quarter" idx="5"/>
          </p:nvPr>
        </p:nvSpPr>
        <p:spPr/>
        <p:txBody>
          <a:bodyPr/>
          <a:lstStyle/>
          <a:p>
            <a:fld id="{F89C32C7-9482-4896-BF49-BF1B2371C708}" type="slidenum">
              <a:rPr lang="en-GB" smtClean="0"/>
              <a:t>8</a:t>
            </a:fld>
            <a:endParaRPr lang="en-GB"/>
          </a:p>
        </p:txBody>
      </p:sp>
    </p:spTree>
    <p:extLst>
      <p:ext uri="{BB962C8B-B14F-4D97-AF65-F5344CB8AC3E}">
        <p14:creationId xmlns:p14="http://schemas.microsoft.com/office/powerpoint/2010/main" val="491482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9C32C7-9482-4896-BF49-BF1B2371C708}" type="slidenum">
              <a:rPr lang="en-GB" smtClean="0"/>
              <a:t>16</a:t>
            </a:fld>
            <a:endParaRPr lang="en-GB"/>
          </a:p>
        </p:txBody>
      </p:sp>
    </p:spTree>
    <p:extLst>
      <p:ext uri="{BB962C8B-B14F-4D97-AF65-F5344CB8AC3E}">
        <p14:creationId xmlns:p14="http://schemas.microsoft.com/office/powerpoint/2010/main" val="8725754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E85DF4D-3E02-72BC-519E-E237C1266B4A}"/>
              </a:ext>
            </a:extLst>
          </p:cNvPr>
          <p:cNvSpPr/>
          <p:nvPr userDrawn="1"/>
        </p:nvSpPr>
        <p:spPr>
          <a:xfrm>
            <a:off x="-2" y="0"/>
            <a:ext cx="12192000" cy="2014537"/>
          </a:xfrm>
          <a:prstGeom prst="rect">
            <a:avLst/>
          </a:prstGeom>
          <a:solidFill>
            <a:srgbClr val="29245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 name="Picture 15">
            <a:extLst>
              <a:ext uri="{FF2B5EF4-FFF2-40B4-BE49-F238E27FC236}">
                <a16:creationId xmlns:a16="http://schemas.microsoft.com/office/drawing/2014/main" id="{22960E2F-BE01-D335-21EA-29013A6DA2AB}"/>
              </a:ext>
            </a:extLst>
          </p:cNvPr>
          <p:cNvPicPr>
            <a:picLocks noChangeAspect="1"/>
          </p:cNvPicPr>
          <p:nvPr userDrawn="1"/>
        </p:nvPicPr>
        <p:blipFill>
          <a:blip r:embed="rId2"/>
          <a:stretch>
            <a:fillRect/>
          </a:stretch>
        </p:blipFill>
        <p:spPr>
          <a:xfrm>
            <a:off x="4567062" y="111920"/>
            <a:ext cx="3057871" cy="1846262"/>
          </a:xfrm>
          <a:prstGeom prst="rect">
            <a:avLst/>
          </a:prstGeom>
        </p:spPr>
      </p:pic>
      <p:sp>
        <p:nvSpPr>
          <p:cNvPr id="18" name="Text Placeholder 17">
            <a:extLst>
              <a:ext uri="{FF2B5EF4-FFF2-40B4-BE49-F238E27FC236}">
                <a16:creationId xmlns:a16="http://schemas.microsoft.com/office/drawing/2014/main" id="{0B52949E-4F3D-D627-989E-3C6BDB694EA5}"/>
              </a:ext>
            </a:extLst>
          </p:cNvPr>
          <p:cNvSpPr>
            <a:spLocks noGrp="1"/>
          </p:cNvSpPr>
          <p:nvPr>
            <p:ph type="body" sz="quarter" idx="13" hasCustomPrompt="1"/>
          </p:nvPr>
        </p:nvSpPr>
        <p:spPr>
          <a:xfrm>
            <a:off x="1605662" y="2367320"/>
            <a:ext cx="8980670" cy="2190829"/>
          </a:xfrm>
        </p:spPr>
        <p:txBody>
          <a:bodyPr anchor="ctr">
            <a:noAutofit/>
          </a:bodyPr>
          <a:lstStyle>
            <a:lvl1pPr marL="0" indent="0" algn="ctr">
              <a:buNone/>
              <a:defRPr sz="7200">
                <a:solidFill>
                  <a:schemeClr val="tx1"/>
                </a:solidFill>
              </a:defRPr>
            </a:lvl1pPr>
          </a:lstStyle>
          <a:p>
            <a:pPr lvl="0"/>
            <a:r>
              <a:rPr lang="en-GB" dirty="0"/>
              <a:t>Title of presentation</a:t>
            </a:r>
          </a:p>
        </p:txBody>
      </p:sp>
      <p:sp>
        <p:nvSpPr>
          <p:cNvPr id="20" name="Text Placeholder 19">
            <a:extLst>
              <a:ext uri="{FF2B5EF4-FFF2-40B4-BE49-F238E27FC236}">
                <a16:creationId xmlns:a16="http://schemas.microsoft.com/office/drawing/2014/main" id="{811FCD06-9D1E-D9DD-F0EE-2B70EF1E7BD6}"/>
              </a:ext>
            </a:extLst>
          </p:cNvPr>
          <p:cNvSpPr>
            <a:spLocks noGrp="1"/>
          </p:cNvSpPr>
          <p:nvPr>
            <p:ph type="body" sz="quarter" idx="14" hasCustomPrompt="1"/>
          </p:nvPr>
        </p:nvSpPr>
        <p:spPr>
          <a:xfrm>
            <a:off x="4529134" y="4694675"/>
            <a:ext cx="3133725" cy="790575"/>
          </a:xfrm>
        </p:spPr>
        <p:txBody>
          <a:bodyPr/>
          <a:lstStyle>
            <a:lvl1pPr marL="0" indent="0" algn="ctr">
              <a:buNone/>
              <a:defRPr>
                <a:solidFill>
                  <a:schemeClr val="tx1"/>
                </a:solidFill>
              </a:defRPr>
            </a:lvl1pPr>
          </a:lstStyle>
          <a:p>
            <a:pPr lvl="0"/>
            <a:r>
              <a:rPr lang="en-GB" dirty="0"/>
              <a:t>Presenter’s name</a:t>
            </a:r>
          </a:p>
        </p:txBody>
      </p:sp>
      <p:sp>
        <p:nvSpPr>
          <p:cNvPr id="25" name="Text Placeholder 24">
            <a:extLst>
              <a:ext uri="{FF2B5EF4-FFF2-40B4-BE49-F238E27FC236}">
                <a16:creationId xmlns:a16="http://schemas.microsoft.com/office/drawing/2014/main" id="{96CDF626-AC14-24A0-882B-B3A660C2BDB1}"/>
              </a:ext>
            </a:extLst>
          </p:cNvPr>
          <p:cNvSpPr>
            <a:spLocks noGrp="1"/>
          </p:cNvSpPr>
          <p:nvPr>
            <p:ph type="body" sz="quarter" idx="16" hasCustomPrompt="1"/>
          </p:nvPr>
        </p:nvSpPr>
        <p:spPr>
          <a:xfrm>
            <a:off x="1208880" y="683419"/>
            <a:ext cx="2601912" cy="950912"/>
          </a:xfrm>
        </p:spPr>
        <p:txBody>
          <a:bodyPr>
            <a:normAutofit/>
          </a:bodyPr>
          <a:lstStyle>
            <a:lvl1pPr marL="0" indent="0" algn="ctr">
              <a:buNone/>
              <a:defRPr sz="2000">
                <a:solidFill>
                  <a:schemeClr val="bg1"/>
                </a:solidFill>
              </a:defRPr>
            </a:lvl1pPr>
          </a:lstStyle>
          <a:p>
            <a:pPr lvl="0"/>
            <a:r>
              <a:rPr lang="en-GB" dirty="0"/>
              <a:t>Date</a:t>
            </a:r>
          </a:p>
        </p:txBody>
      </p:sp>
      <p:sp>
        <p:nvSpPr>
          <p:cNvPr id="26" name="Text Placeholder 24">
            <a:extLst>
              <a:ext uri="{FF2B5EF4-FFF2-40B4-BE49-F238E27FC236}">
                <a16:creationId xmlns:a16="http://schemas.microsoft.com/office/drawing/2014/main" id="{73AA8864-1F60-58FE-4611-E7131A8C8582}"/>
              </a:ext>
            </a:extLst>
          </p:cNvPr>
          <p:cNvSpPr>
            <a:spLocks noGrp="1"/>
          </p:cNvSpPr>
          <p:nvPr>
            <p:ph type="body" sz="quarter" idx="17" hasCustomPrompt="1"/>
          </p:nvPr>
        </p:nvSpPr>
        <p:spPr>
          <a:xfrm>
            <a:off x="8377856" y="683419"/>
            <a:ext cx="2601912" cy="950912"/>
          </a:xfrm>
        </p:spPr>
        <p:txBody>
          <a:bodyPr>
            <a:normAutofit/>
          </a:bodyPr>
          <a:lstStyle>
            <a:lvl1pPr marL="0" indent="0" algn="ctr">
              <a:buNone/>
              <a:defRPr sz="2000">
                <a:solidFill>
                  <a:schemeClr val="bg1"/>
                </a:solidFill>
              </a:defRPr>
            </a:lvl1pPr>
          </a:lstStyle>
          <a:p>
            <a:pPr lvl="0"/>
            <a:r>
              <a:rPr lang="en-GB" dirty="0"/>
              <a:t>Location</a:t>
            </a:r>
          </a:p>
        </p:txBody>
      </p:sp>
      <p:sp>
        <p:nvSpPr>
          <p:cNvPr id="29" name="Footer Placeholder 28">
            <a:extLst>
              <a:ext uri="{FF2B5EF4-FFF2-40B4-BE49-F238E27FC236}">
                <a16:creationId xmlns:a16="http://schemas.microsoft.com/office/drawing/2014/main" id="{2F0F1C4D-05CD-9D4C-DE4E-13FB3FDF1A30}"/>
              </a:ext>
            </a:extLst>
          </p:cNvPr>
          <p:cNvSpPr>
            <a:spLocks noGrp="1"/>
          </p:cNvSpPr>
          <p:nvPr>
            <p:ph type="ftr" sz="quarter" idx="19"/>
          </p:nvPr>
        </p:nvSpPr>
        <p:spPr>
          <a:xfrm>
            <a:off x="4038600" y="6356350"/>
            <a:ext cx="4114800" cy="365125"/>
          </a:xfrm>
          <a:prstGeom prst="rect">
            <a:avLst/>
          </a:prstGeom>
        </p:spPr>
        <p:txBody>
          <a:bodyPr/>
          <a:lstStyle/>
          <a:p>
            <a:endParaRPr lang="en-GB"/>
          </a:p>
        </p:txBody>
      </p:sp>
      <p:sp>
        <p:nvSpPr>
          <p:cNvPr id="30" name="Slide Number Placeholder 29">
            <a:extLst>
              <a:ext uri="{FF2B5EF4-FFF2-40B4-BE49-F238E27FC236}">
                <a16:creationId xmlns:a16="http://schemas.microsoft.com/office/drawing/2014/main" id="{A335CE1D-3862-857B-B9F2-34ACFF879F35}"/>
              </a:ext>
            </a:extLst>
          </p:cNvPr>
          <p:cNvSpPr>
            <a:spLocks noGrp="1"/>
          </p:cNvSpPr>
          <p:nvPr>
            <p:ph type="sldNum" sz="quarter" idx="20"/>
          </p:nvPr>
        </p:nvSpPr>
        <p:spPr/>
        <p:txBody>
          <a:bodyPr/>
          <a:lstStyle/>
          <a:p>
            <a:fld id="{06A64E71-2E9E-4614-BF38-834305BC17BB}" type="slidenum">
              <a:rPr lang="en-GB" smtClean="0"/>
              <a:t>‹#›</a:t>
            </a:fld>
            <a:endParaRPr lang="en-GB"/>
          </a:p>
        </p:txBody>
      </p:sp>
      <p:sp>
        <p:nvSpPr>
          <p:cNvPr id="31" name="Rectangle 30">
            <a:extLst>
              <a:ext uri="{FF2B5EF4-FFF2-40B4-BE49-F238E27FC236}">
                <a16:creationId xmlns:a16="http://schemas.microsoft.com/office/drawing/2014/main" id="{FEC4518C-8A84-5020-A98F-D15F5CCA4EE0}"/>
              </a:ext>
            </a:extLst>
          </p:cNvPr>
          <p:cNvSpPr/>
          <p:nvPr userDrawn="1"/>
        </p:nvSpPr>
        <p:spPr>
          <a:xfrm>
            <a:off x="9559636" y="4996944"/>
            <a:ext cx="2489198" cy="13594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15230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5E8010-5DD7-E995-11DA-25B995722AE5}"/>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182B806C-DD89-1997-EB3D-09F2FDA44CB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BBE0357F-C4F8-FE04-EEFF-A7FC7BD4350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1853459-C737-D7C2-B1BB-C050195695CF}"/>
              </a:ext>
            </a:extLst>
          </p:cNvPr>
          <p:cNvSpPr>
            <a:spLocks noGrp="1"/>
          </p:cNvSpPr>
          <p:nvPr>
            <p:ph type="sldNum" sz="quarter" idx="12"/>
          </p:nvPr>
        </p:nvSpPr>
        <p:spPr/>
        <p:txBody>
          <a:bodyPr/>
          <a:lstStyle/>
          <a:p>
            <a:fld id="{06A64E71-2E9E-4614-BF38-834305BC17BB}" type="slidenum">
              <a:rPr lang="en-GB" smtClean="0"/>
              <a:t>‹#›</a:t>
            </a:fld>
            <a:endParaRPr lang="en-GB"/>
          </a:p>
        </p:txBody>
      </p:sp>
      <p:sp>
        <p:nvSpPr>
          <p:cNvPr id="7" name="Date Placeholder 3">
            <a:extLst>
              <a:ext uri="{FF2B5EF4-FFF2-40B4-BE49-F238E27FC236}">
                <a16:creationId xmlns:a16="http://schemas.microsoft.com/office/drawing/2014/main" id="{19DC6799-A357-5DCC-2D75-2A5B3DC40ED5}"/>
              </a:ext>
            </a:extLst>
          </p:cNvPr>
          <p:cNvSpPr>
            <a:spLocks noGrp="1"/>
          </p:cNvSpPr>
          <p:nvPr>
            <p:ph type="dt" sz="half" idx="10"/>
          </p:nvPr>
        </p:nvSpPr>
        <p:spPr>
          <a:xfrm>
            <a:off x="10820400" y="-9525"/>
            <a:ext cx="1371600" cy="365125"/>
          </a:xfrm>
          <a:prstGeom prst="rect">
            <a:avLst/>
          </a:prstGeom>
        </p:spPr>
        <p:txBody>
          <a:bodyPr/>
          <a:lstStyle>
            <a:lvl1pPr>
              <a:defRPr>
                <a:solidFill>
                  <a:schemeClr val="bg1"/>
                </a:solidFill>
              </a:defRPr>
            </a:lvl1pPr>
          </a:lstStyle>
          <a:p>
            <a:fld id="{D1FDF9EF-DB47-4322-942A-ABD0E175CAAE}" type="datetime1">
              <a:rPr lang="en-GB" smtClean="0"/>
              <a:t>22/01/2025</a:t>
            </a:fld>
            <a:endParaRPr lang="en-GB" dirty="0"/>
          </a:p>
        </p:txBody>
      </p:sp>
    </p:spTree>
    <p:extLst>
      <p:ext uri="{BB962C8B-B14F-4D97-AF65-F5344CB8AC3E}">
        <p14:creationId xmlns:p14="http://schemas.microsoft.com/office/powerpoint/2010/main" val="870650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FE60A-BD99-4DCF-8D9A-F47AD846E375}"/>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FC7CB531-D42B-7417-BB6E-88BB981FD40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59441A4-F34C-D007-5DE2-959DAE546598}"/>
              </a:ext>
            </a:extLst>
          </p:cNvPr>
          <p:cNvSpPr>
            <a:spLocks noGrp="1"/>
          </p:cNvSpPr>
          <p:nvPr>
            <p:ph type="dt" sz="half" idx="10"/>
          </p:nvPr>
        </p:nvSpPr>
        <p:spPr>
          <a:xfrm>
            <a:off x="10820400" y="-9525"/>
            <a:ext cx="1371600" cy="365125"/>
          </a:xfrm>
          <a:prstGeom prst="rect">
            <a:avLst/>
          </a:prstGeom>
        </p:spPr>
        <p:txBody>
          <a:bodyPr/>
          <a:lstStyle>
            <a:lvl1pPr>
              <a:defRPr>
                <a:solidFill>
                  <a:schemeClr val="bg1"/>
                </a:solidFill>
              </a:defRPr>
            </a:lvl1pPr>
          </a:lstStyle>
          <a:p>
            <a:fld id="{D1FDF9EF-DB47-4322-942A-ABD0E175CAAE}" type="datetime1">
              <a:rPr lang="en-GB" smtClean="0"/>
              <a:t>22/01/2025</a:t>
            </a:fld>
            <a:endParaRPr lang="en-GB" dirty="0"/>
          </a:p>
        </p:txBody>
      </p:sp>
      <p:sp>
        <p:nvSpPr>
          <p:cNvPr id="5" name="Footer Placeholder 4">
            <a:extLst>
              <a:ext uri="{FF2B5EF4-FFF2-40B4-BE49-F238E27FC236}">
                <a16:creationId xmlns:a16="http://schemas.microsoft.com/office/drawing/2014/main" id="{3220E945-A647-61ED-4750-AFD7433CD94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2D0FBFB-7797-70BA-8B20-4C1A8B54FE59}"/>
              </a:ext>
            </a:extLst>
          </p:cNvPr>
          <p:cNvSpPr>
            <a:spLocks noGrp="1"/>
          </p:cNvSpPr>
          <p:nvPr>
            <p:ph type="sldNum" sz="quarter" idx="12"/>
          </p:nvPr>
        </p:nvSpPr>
        <p:spPr/>
        <p:txBody>
          <a:bodyPr/>
          <a:lstStyle/>
          <a:p>
            <a:fld id="{06A64E71-2E9E-4614-BF38-834305BC17BB}" type="slidenum">
              <a:rPr lang="en-GB" smtClean="0"/>
              <a:t>‹#›</a:t>
            </a:fld>
            <a:endParaRPr lang="en-GB"/>
          </a:p>
        </p:txBody>
      </p:sp>
    </p:spTree>
    <p:extLst>
      <p:ext uri="{BB962C8B-B14F-4D97-AF65-F5344CB8AC3E}">
        <p14:creationId xmlns:p14="http://schemas.microsoft.com/office/powerpoint/2010/main" val="334693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B5D64-1C68-A9F6-1932-3C901FBE843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A430EAD-AA9F-2E05-911D-0D055DE7FB9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7F573C87-7C88-44C1-198B-7F9EED6333F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a:extLst>
              <a:ext uri="{FF2B5EF4-FFF2-40B4-BE49-F238E27FC236}">
                <a16:creationId xmlns:a16="http://schemas.microsoft.com/office/drawing/2014/main" id="{88DE73CE-EA8B-812B-19DE-9616298AD92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B272471-45F1-DC9D-0432-6BEF420EFC49}"/>
              </a:ext>
            </a:extLst>
          </p:cNvPr>
          <p:cNvSpPr>
            <a:spLocks noGrp="1"/>
          </p:cNvSpPr>
          <p:nvPr>
            <p:ph type="sldNum" sz="quarter" idx="12"/>
          </p:nvPr>
        </p:nvSpPr>
        <p:spPr/>
        <p:txBody>
          <a:bodyPr/>
          <a:lstStyle/>
          <a:p>
            <a:fld id="{06A64E71-2E9E-4614-BF38-834305BC17BB}" type="slidenum">
              <a:rPr lang="en-GB" smtClean="0"/>
              <a:t>‹#›</a:t>
            </a:fld>
            <a:endParaRPr lang="en-GB"/>
          </a:p>
        </p:txBody>
      </p:sp>
      <p:sp>
        <p:nvSpPr>
          <p:cNvPr id="8" name="Date Placeholder 3">
            <a:extLst>
              <a:ext uri="{FF2B5EF4-FFF2-40B4-BE49-F238E27FC236}">
                <a16:creationId xmlns:a16="http://schemas.microsoft.com/office/drawing/2014/main" id="{18200108-7257-3819-9A39-4F9A1A6DEF13}"/>
              </a:ext>
            </a:extLst>
          </p:cNvPr>
          <p:cNvSpPr>
            <a:spLocks noGrp="1"/>
          </p:cNvSpPr>
          <p:nvPr>
            <p:ph type="dt" sz="half" idx="10"/>
          </p:nvPr>
        </p:nvSpPr>
        <p:spPr>
          <a:xfrm>
            <a:off x="10820400" y="-9525"/>
            <a:ext cx="1371600" cy="365125"/>
          </a:xfrm>
          <a:prstGeom prst="rect">
            <a:avLst/>
          </a:prstGeom>
        </p:spPr>
        <p:txBody>
          <a:bodyPr/>
          <a:lstStyle>
            <a:lvl1pPr>
              <a:defRPr>
                <a:solidFill>
                  <a:schemeClr val="bg1"/>
                </a:solidFill>
              </a:defRPr>
            </a:lvl1pPr>
          </a:lstStyle>
          <a:p>
            <a:fld id="{D1FDF9EF-DB47-4322-942A-ABD0E175CAAE}" type="datetime1">
              <a:rPr lang="en-GB" smtClean="0"/>
              <a:t>22/01/2025</a:t>
            </a:fld>
            <a:endParaRPr lang="en-GB" dirty="0"/>
          </a:p>
        </p:txBody>
      </p:sp>
    </p:spTree>
    <p:extLst>
      <p:ext uri="{BB962C8B-B14F-4D97-AF65-F5344CB8AC3E}">
        <p14:creationId xmlns:p14="http://schemas.microsoft.com/office/powerpoint/2010/main" val="898371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1CCB1-F437-B557-F1AA-7E2823E1C7D4}"/>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212A9D4C-F277-88E6-E16F-7779DB3649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19F956-4191-8A77-52FE-0CA51712BAA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7C7C2FBE-1C49-0343-9A28-6188D8A225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1A69FDD-4846-1166-0D08-BE92F2F6710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Footer Placeholder 7">
            <a:extLst>
              <a:ext uri="{FF2B5EF4-FFF2-40B4-BE49-F238E27FC236}">
                <a16:creationId xmlns:a16="http://schemas.microsoft.com/office/drawing/2014/main" id="{F8967A80-B41D-4B06-AE36-CBF8A361D26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0C3EEB05-5A22-3B7C-943C-687B82F2DA8E}"/>
              </a:ext>
            </a:extLst>
          </p:cNvPr>
          <p:cNvSpPr>
            <a:spLocks noGrp="1"/>
          </p:cNvSpPr>
          <p:nvPr>
            <p:ph type="sldNum" sz="quarter" idx="12"/>
          </p:nvPr>
        </p:nvSpPr>
        <p:spPr/>
        <p:txBody>
          <a:bodyPr/>
          <a:lstStyle/>
          <a:p>
            <a:fld id="{06A64E71-2E9E-4614-BF38-834305BC17BB}" type="slidenum">
              <a:rPr lang="en-GB" smtClean="0"/>
              <a:t>‹#›</a:t>
            </a:fld>
            <a:endParaRPr lang="en-GB"/>
          </a:p>
        </p:txBody>
      </p:sp>
      <p:sp>
        <p:nvSpPr>
          <p:cNvPr id="10" name="Date Placeholder 3">
            <a:extLst>
              <a:ext uri="{FF2B5EF4-FFF2-40B4-BE49-F238E27FC236}">
                <a16:creationId xmlns:a16="http://schemas.microsoft.com/office/drawing/2014/main" id="{609F3660-5AA5-9AFB-C3DE-F5B0883067CE}"/>
              </a:ext>
            </a:extLst>
          </p:cNvPr>
          <p:cNvSpPr>
            <a:spLocks noGrp="1"/>
          </p:cNvSpPr>
          <p:nvPr>
            <p:ph type="dt" sz="half" idx="10"/>
          </p:nvPr>
        </p:nvSpPr>
        <p:spPr>
          <a:xfrm>
            <a:off x="10820400" y="-9525"/>
            <a:ext cx="1371600" cy="365125"/>
          </a:xfrm>
          <a:prstGeom prst="rect">
            <a:avLst/>
          </a:prstGeom>
        </p:spPr>
        <p:txBody>
          <a:bodyPr/>
          <a:lstStyle>
            <a:lvl1pPr>
              <a:defRPr>
                <a:solidFill>
                  <a:schemeClr val="bg1"/>
                </a:solidFill>
              </a:defRPr>
            </a:lvl1pPr>
          </a:lstStyle>
          <a:p>
            <a:fld id="{D1FDF9EF-DB47-4322-942A-ABD0E175CAAE}" type="datetime1">
              <a:rPr lang="en-GB" smtClean="0"/>
              <a:t>22/01/2025</a:t>
            </a:fld>
            <a:endParaRPr lang="en-GB" dirty="0"/>
          </a:p>
        </p:txBody>
      </p:sp>
    </p:spTree>
    <p:extLst>
      <p:ext uri="{BB962C8B-B14F-4D97-AF65-F5344CB8AC3E}">
        <p14:creationId xmlns:p14="http://schemas.microsoft.com/office/powerpoint/2010/main" val="2354086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415F3-5DA5-6E52-55FC-57A11FBBAE45}"/>
              </a:ext>
            </a:extLst>
          </p:cNvPr>
          <p:cNvSpPr>
            <a:spLocks noGrp="1"/>
          </p:cNvSpPr>
          <p:nvPr>
            <p:ph type="title"/>
          </p:nvPr>
        </p:nvSpPr>
        <p:spPr/>
        <p:txBody>
          <a:bodyPr/>
          <a:lstStyle/>
          <a:p>
            <a:r>
              <a:rPr lang="en-GB"/>
              <a:t>Click to edit Master title style</a:t>
            </a:r>
          </a:p>
        </p:txBody>
      </p:sp>
      <p:sp>
        <p:nvSpPr>
          <p:cNvPr id="4" name="Footer Placeholder 3">
            <a:extLst>
              <a:ext uri="{FF2B5EF4-FFF2-40B4-BE49-F238E27FC236}">
                <a16:creationId xmlns:a16="http://schemas.microsoft.com/office/drawing/2014/main" id="{08F8558E-3B1E-AFFD-480A-6C55B6FCA94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2FB12277-4D80-D0B9-3BE3-AAD1302A48D1}"/>
              </a:ext>
            </a:extLst>
          </p:cNvPr>
          <p:cNvSpPr>
            <a:spLocks noGrp="1"/>
          </p:cNvSpPr>
          <p:nvPr>
            <p:ph type="sldNum" sz="quarter" idx="12"/>
          </p:nvPr>
        </p:nvSpPr>
        <p:spPr/>
        <p:txBody>
          <a:bodyPr/>
          <a:lstStyle/>
          <a:p>
            <a:fld id="{06A64E71-2E9E-4614-BF38-834305BC17BB}" type="slidenum">
              <a:rPr lang="en-GB" smtClean="0"/>
              <a:t>‹#›</a:t>
            </a:fld>
            <a:endParaRPr lang="en-GB"/>
          </a:p>
        </p:txBody>
      </p:sp>
      <p:sp>
        <p:nvSpPr>
          <p:cNvPr id="6" name="Date Placeholder 3">
            <a:extLst>
              <a:ext uri="{FF2B5EF4-FFF2-40B4-BE49-F238E27FC236}">
                <a16:creationId xmlns:a16="http://schemas.microsoft.com/office/drawing/2014/main" id="{AE0FD468-0EB1-3738-A1D1-C5693BD4F0CB}"/>
              </a:ext>
            </a:extLst>
          </p:cNvPr>
          <p:cNvSpPr>
            <a:spLocks noGrp="1"/>
          </p:cNvSpPr>
          <p:nvPr>
            <p:ph type="dt" sz="half" idx="10"/>
          </p:nvPr>
        </p:nvSpPr>
        <p:spPr>
          <a:xfrm>
            <a:off x="10820400" y="-9525"/>
            <a:ext cx="1371600" cy="365125"/>
          </a:xfrm>
          <a:prstGeom prst="rect">
            <a:avLst/>
          </a:prstGeom>
        </p:spPr>
        <p:txBody>
          <a:bodyPr/>
          <a:lstStyle>
            <a:lvl1pPr>
              <a:defRPr>
                <a:solidFill>
                  <a:schemeClr val="bg1"/>
                </a:solidFill>
              </a:defRPr>
            </a:lvl1pPr>
          </a:lstStyle>
          <a:p>
            <a:fld id="{D1FDF9EF-DB47-4322-942A-ABD0E175CAAE}" type="datetime1">
              <a:rPr lang="en-GB" smtClean="0"/>
              <a:t>22/01/2025</a:t>
            </a:fld>
            <a:endParaRPr lang="en-GB" dirty="0"/>
          </a:p>
        </p:txBody>
      </p:sp>
    </p:spTree>
    <p:extLst>
      <p:ext uri="{BB962C8B-B14F-4D97-AF65-F5344CB8AC3E}">
        <p14:creationId xmlns:p14="http://schemas.microsoft.com/office/powerpoint/2010/main" val="1912202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86AA533-E653-6015-0A16-AD411A3B964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08BBA93E-8755-3C80-10EB-B8EB614FEC67}"/>
              </a:ext>
            </a:extLst>
          </p:cNvPr>
          <p:cNvSpPr>
            <a:spLocks noGrp="1"/>
          </p:cNvSpPr>
          <p:nvPr>
            <p:ph type="sldNum" sz="quarter" idx="12"/>
          </p:nvPr>
        </p:nvSpPr>
        <p:spPr/>
        <p:txBody>
          <a:bodyPr/>
          <a:lstStyle/>
          <a:p>
            <a:fld id="{06A64E71-2E9E-4614-BF38-834305BC17BB}" type="slidenum">
              <a:rPr lang="en-GB" smtClean="0"/>
              <a:t>‹#›</a:t>
            </a:fld>
            <a:endParaRPr lang="en-GB"/>
          </a:p>
        </p:txBody>
      </p:sp>
      <p:sp>
        <p:nvSpPr>
          <p:cNvPr id="5" name="Date Placeholder 3">
            <a:extLst>
              <a:ext uri="{FF2B5EF4-FFF2-40B4-BE49-F238E27FC236}">
                <a16:creationId xmlns:a16="http://schemas.microsoft.com/office/drawing/2014/main" id="{2C81D700-69AF-BC94-93A6-5EAD67254661}"/>
              </a:ext>
            </a:extLst>
          </p:cNvPr>
          <p:cNvSpPr>
            <a:spLocks noGrp="1"/>
          </p:cNvSpPr>
          <p:nvPr>
            <p:ph type="dt" sz="half" idx="10"/>
          </p:nvPr>
        </p:nvSpPr>
        <p:spPr>
          <a:xfrm>
            <a:off x="10820400" y="-9525"/>
            <a:ext cx="1371600" cy="365125"/>
          </a:xfrm>
          <a:prstGeom prst="rect">
            <a:avLst/>
          </a:prstGeom>
        </p:spPr>
        <p:txBody>
          <a:bodyPr/>
          <a:lstStyle>
            <a:lvl1pPr>
              <a:defRPr>
                <a:solidFill>
                  <a:schemeClr val="bg1"/>
                </a:solidFill>
              </a:defRPr>
            </a:lvl1pPr>
          </a:lstStyle>
          <a:p>
            <a:fld id="{D1FDF9EF-DB47-4322-942A-ABD0E175CAAE}" type="datetime1">
              <a:rPr lang="en-GB" smtClean="0"/>
              <a:t>22/01/2025</a:t>
            </a:fld>
            <a:endParaRPr lang="en-GB" dirty="0"/>
          </a:p>
        </p:txBody>
      </p:sp>
    </p:spTree>
    <p:extLst>
      <p:ext uri="{BB962C8B-B14F-4D97-AF65-F5344CB8AC3E}">
        <p14:creationId xmlns:p14="http://schemas.microsoft.com/office/powerpoint/2010/main" val="1123971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72F2BF-D7F8-5329-7D8F-D18B1CEB54C9}"/>
              </a:ext>
            </a:extLst>
          </p:cNvPr>
          <p:cNvSpPr/>
          <p:nvPr userDrawn="1"/>
        </p:nvSpPr>
        <p:spPr>
          <a:xfrm>
            <a:off x="4913745" y="355600"/>
            <a:ext cx="7278255" cy="14996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587CFD16-7D98-F322-DE36-8F5CF8123FFE}"/>
              </a:ext>
            </a:extLst>
          </p:cNvPr>
          <p:cNvSpPr/>
          <p:nvPr userDrawn="1"/>
        </p:nvSpPr>
        <p:spPr>
          <a:xfrm>
            <a:off x="0" y="355600"/>
            <a:ext cx="4913745" cy="6137275"/>
          </a:xfrm>
          <a:prstGeom prst="rect">
            <a:avLst/>
          </a:prstGeom>
          <a:solidFill>
            <a:srgbClr val="CADE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6A9AA67-CE1F-C0CC-7E5F-013D025072CE}"/>
              </a:ext>
            </a:extLst>
          </p:cNvPr>
          <p:cNvSpPr>
            <a:spLocks noGrp="1"/>
          </p:cNvSpPr>
          <p:nvPr>
            <p:ph type="title"/>
          </p:nvPr>
        </p:nvSpPr>
        <p:spPr>
          <a:xfrm>
            <a:off x="635217" y="1461076"/>
            <a:ext cx="3932237" cy="3224357"/>
          </a:xfrm>
        </p:spPr>
        <p:txBody>
          <a:bodyPr anchor="ctr">
            <a:normAutofit/>
          </a:bodyPr>
          <a:lstStyle>
            <a:lvl1pPr algn="r">
              <a:defRPr sz="4800"/>
            </a:lvl1pPr>
          </a:lstStyle>
          <a:p>
            <a:r>
              <a:rPr lang="en-GB" dirty="0"/>
              <a:t>Click to edit Master title style</a:t>
            </a:r>
          </a:p>
        </p:txBody>
      </p:sp>
      <p:sp>
        <p:nvSpPr>
          <p:cNvPr id="3" name="Content Placeholder 2">
            <a:extLst>
              <a:ext uri="{FF2B5EF4-FFF2-40B4-BE49-F238E27FC236}">
                <a16:creationId xmlns:a16="http://schemas.microsoft.com/office/drawing/2014/main" id="{A22E89A7-FE7D-D816-6B8A-0A6EBC49D1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a:extLst>
              <a:ext uri="{FF2B5EF4-FFF2-40B4-BE49-F238E27FC236}">
                <a16:creationId xmlns:a16="http://schemas.microsoft.com/office/drawing/2014/main" id="{D7DCC163-4204-BAC0-4A92-A9A8BC929EB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4AE4102E-F70F-7E2C-6DBB-A11AEF467397}"/>
              </a:ext>
            </a:extLst>
          </p:cNvPr>
          <p:cNvSpPr>
            <a:spLocks noGrp="1"/>
          </p:cNvSpPr>
          <p:nvPr>
            <p:ph type="sldNum" sz="quarter" idx="12"/>
          </p:nvPr>
        </p:nvSpPr>
        <p:spPr/>
        <p:txBody>
          <a:bodyPr/>
          <a:lstStyle/>
          <a:p>
            <a:fld id="{06A64E71-2E9E-4614-BF38-834305BC17BB}" type="slidenum">
              <a:rPr lang="en-GB" smtClean="0"/>
              <a:t>‹#›</a:t>
            </a:fld>
            <a:endParaRPr lang="en-GB"/>
          </a:p>
        </p:txBody>
      </p:sp>
      <p:sp>
        <p:nvSpPr>
          <p:cNvPr id="8" name="Date Placeholder 3">
            <a:extLst>
              <a:ext uri="{FF2B5EF4-FFF2-40B4-BE49-F238E27FC236}">
                <a16:creationId xmlns:a16="http://schemas.microsoft.com/office/drawing/2014/main" id="{0829F85C-E939-1A51-1D14-9255A817FDE0}"/>
              </a:ext>
            </a:extLst>
          </p:cNvPr>
          <p:cNvSpPr>
            <a:spLocks noGrp="1"/>
          </p:cNvSpPr>
          <p:nvPr>
            <p:ph type="dt" sz="half" idx="10"/>
          </p:nvPr>
        </p:nvSpPr>
        <p:spPr>
          <a:xfrm>
            <a:off x="10820400" y="-9525"/>
            <a:ext cx="1371600" cy="365125"/>
          </a:xfrm>
          <a:prstGeom prst="rect">
            <a:avLst/>
          </a:prstGeom>
        </p:spPr>
        <p:txBody>
          <a:bodyPr/>
          <a:lstStyle>
            <a:lvl1pPr>
              <a:defRPr>
                <a:solidFill>
                  <a:schemeClr val="bg1"/>
                </a:solidFill>
              </a:defRPr>
            </a:lvl1pPr>
          </a:lstStyle>
          <a:p>
            <a:fld id="{D1FDF9EF-DB47-4322-942A-ABD0E175CAAE}" type="datetime1">
              <a:rPr lang="en-GB" smtClean="0"/>
              <a:t>22/01/2025</a:t>
            </a:fld>
            <a:endParaRPr lang="en-GB" dirty="0"/>
          </a:p>
        </p:txBody>
      </p:sp>
    </p:spTree>
    <p:extLst>
      <p:ext uri="{BB962C8B-B14F-4D97-AF65-F5344CB8AC3E}">
        <p14:creationId xmlns:p14="http://schemas.microsoft.com/office/powerpoint/2010/main" val="382485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55B179C-F941-FCE5-F3A7-6DE6CDF374BD}"/>
              </a:ext>
            </a:extLst>
          </p:cNvPr>
          <p:cNvSpPr/>
          <p:nvPr userDrawn="1"/>
        </p:nvSpPr>
        <p:spPr>
          <a:xfrm>
            <a:off x="4913745" y="355600"/>
            <a:ext cx="7278255" cy="14996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08FEABC-E91B-A531-13F5-C05BFBBB054D}"/>
              </a:ext>
            </a:extLst>
          </p:cNvPr>
          <p:cNvSpPr/>
          <p:nvPr userDrawn="1"/>
        </p:nvSpPr>
        <p:spPr>
          <a:xfrm>
            <a:off x="0" y="355600"/>
            <a:ext cx="4913745" cy="6137275"/>
          </a:xfrm>
          <a:prstGeom prst="rect">
            <a:avLst/>
          </a:prstGeom>
          <a:solidFill>
            <a:srgbClr val="CADE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A3BD42E-812C-FDEE-EBAC-3E204008B37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F27B0A1E-0E10-CEB3-FD1D-F4FCF2F35F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6F26F0A-5AD3-1EA2-01B4-017D629DB8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6" name="Footer Placeholder 5">
            <a:extLst>
              <a:ext uri="{FF2B5EF4-FFF2-40B4-BE49-F238E27FC236}">
                <a16:creationId xmlns:a16="http://schemas.microsoft.com/office/drawing/2014/main" id="{8E74F512-A6BC-4BFE-AF7B-F51C5D50AAF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59EF6DEE-1B93-B7A3-E5AC-E704B8ABCEDA}"/>
              </a:ext>
            </a:extLst>
          </p:cNvPr>
          <p:cNvSpPr>
            <a:spLocks noGrp="1"/>
          </p:cNvSpPr>
          <p:nvPr>
            <p:ph type="sldNum" sz="quarter" idx="12"/>
          </p:nvPr>
        </p:nvSpPr>
        <p:spPr/>
        <p:txBody>
          <a:bodyPr/>
          <a:lstStyle/>
          <a:p>
            <a:fld id="{06A64E71-2E9E-4614-BF38-834305BC17BB}" type="slidenum">
              <a:rPr lang="en-GB" smtClean="0"/>
              <a:t>‹#›</a:t>
            </a:fld>
            <a:endParaRPr lang="en-GB"/>
          </a:p>
        </p:txBody>
      </p:sp>
      <p:sp>
        <p:nvSpPr>
          <p:cNvPr id="8" name="Date Placeholder 3">
            <a:extLst>
              <a:ext uri="{FF2B5EF4-FFF2-40B4-BE49-F238E27FC236}">
                <a16:creationId xmlns:a16="http://schemas.microsoft.com/office/drawing/2014/main" id="{D64D23AF-C29F-CAD7-61F3-0725004CBE74}"/>
              </a:ext>
            </a:extLst>
          </p:cNvPr>
          <p:cNvSpPr>
            <a:spLocks noGrp="1"/>
          </p:cNvSpPr>
          <p:nvPr>
            <p:ph type="dt" sz="half" idx="10"/>
          </p:nvPr>
        </p:nvSpPr>
        <p:spPr>
          <a:xfrm>
            <a:off x="10820400" y="-9525"/>
            <a:ext cx="1371600" cy="365125"/>
          </a:xfrm>
          <a:prstGeom prst="rect">
            <a:avLst/>
          </a:prstGeom>
        </p:spPr>
        <p:txBody>
          <a:bodyPr/>
          <a:lstStyle>
            <a:lvl1pPr>
              <a:defRPr>
                <a:solidFill>
                  <a:schemeClr val="bg1"/>
                </a:solidFill>
              </a:defRPr>
            </a:lvl1pPr>
          </a:lstStyle>
          <a:p>
            <a:fld id="{D1FDF9EF-DB47-4322-942A-ABD0E175CAAE}" type="datetime1">
              <a:rPr lang="en-GB" smtClean="0"/>
              <a:t>22/01/2025</a:t>
            </a:fld>
            <a:endParaRPr lang="en-GB" dirty="0"/>
          </a:p>
        </p:txBody>
      </p:sp>
    </p:spTree>
    <p:extLst>
      <p:ext uri="{BB962C8B-B14F-4D97-AF65-F5344CB8AC3E}">
        <p14:creationId xmlns:p14="http://schemas.microsoft.com/office/powerpoint/2010/main" val="4063230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BE1AA-8851-6E41-7594-26F3AA14484F}"/>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D7869CD-567A-A5D5-E406-4C0A94A8780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B01E7758-56E5-E15B-487D-024B62BC6FB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74B7C7D-567F-0C8B-7487-E9B7D6CC6A93}"/>
              </a:ext>
            </a:extLst>
          </p:cNvPr>
          <p:cNvSpPr>
            <a:spLocks noGrp="1"/>
          </p:cNvSpPr>
          <p:nvPr>
            <p:ph type="sldNum" sz="quarter" idx="12"/>
          </p:nvPr>
        </p:nvSpPr>
        <p:spPr/>
        <p:txBody>
          <a:bodyPr/>
          <a:lstStyle/>
          <a:p>
            <a:fld id="{06A64E71-2E9E-4614-BF38-834305BC17BB}" type="slidenum">
              <a:rPr lang="en-GB" smtClean="0"/>
              <a:t>‹#›</a:t>
            </a:fld>
            <a:endParaRPr lang="en-GB"/>
          </a:p>
        </p:txBody>
      </p:sp>
      <p:sp>
        <p:nvSpPr>
          <p:cNvPr id="7" name="Date Placeholder 3">
            <a:extLst>
              <a:ext uri="{FF2B5EF4-FFF2-40B4-BE49-F238E27FC236}">
                <a16:creationId xmlns:a16="http://schemas.microsoft.com/office/drawing/2014/main" id="{543C6126-EAE3-4D8F-815E-FFA897F0BDD7}"/>
              </a:ext>
            </a:extLst>
          </p:cNvPr>
          <p:cNvSpPr>
            <a:spLocks noGrp="1"/>
          </p:cNvSpPr>
          <p:nvPr>
            <p:ph type="dt" sz="half" idx="10"/>
          </p:nvPr>
        </p:nvSpPr>
        <p:spPr>
          <a:xfrm>
            <a:off x="10820400" y="-9525"/>
            <a:ext cx="1371600" cy="365125"/>
          </a:xfrm>
          <a:prstGeom prst="rect">
            <a:avLst/>
          </a:prstGeom>
        </p:spPr>
        <p:txBody>
          <a:bodyPr/>
          <a:lstStyle>
            <a:lvl1pPr>
              <a:defRPr>
                <a:solidFill>
                  <a:schemeClr val="bg1"/>
                </a:solidFill>
              </a:defRPr>
            </a:lvl1pPr>
          </a:lstStyle>
          <a:p>
            <a:fld id="{D1FDF9EF-DB47-4322-942A-ABD0E175CAAE}" type="datetime1">
              <a:rPr lang="en-GB" smtClean="0"/>
              <a:t>22/01/2025</a:t>
            </a:fld>
            <a:endParaRPr lang="en-GB" dirty="0"/>
          </a:p>
        </p:txBody>
      </p:sp>
    </p:spTree>
    <p:extLst>
      <p:ext uri="{BB962C8B-B14F-4D97-AF65-F5344CB8AC3E}">
        <p14:creationId xmlns:p14="http://schemas.microsoft.com/office/powerpoint/2010/main" val="288720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5494AA-F012-91F2-3F9E-BACA3EE3881E}"/>
              </a:ext>
            </a:extLst>
          </p:cNvPr>
          <p:cNvSpPr/>
          <p:nvPr userDrawn="1"/>
        </p:nvSpPr>
        <p:spPr>
          <a:xfrm>
            <a:off x="0" y="0"/>
            <a:ext cx="12192000" cy="1690688"/>
          </a:xfrm>
          <a:prstGeom prst="rect">
            <a:avLst/>
          </a:prstGeom>
          <a:solidFill>
            <a:srgbClr val="CADE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A blue logo with a oval and a white background&#10;&#10;Description automatically generated">
            <a:extLst>
              <a:ext uri="{FF2B5EF4-FFF2-40B4-BE49-F238E27FC236}">
                <a16:creationId xmlns:a16="http://schemas.microsoft.com/office/drawing/2014/main" id="{52E8B25E-DB20-4B5F-A4A3-F563B88EABA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228146" y="5171340"/>
            <a:ext cx="1705236" cy="1015148"/>
          </a:xfrm>
          <a:prstGeom prst="rect">
            <a:avLst/>
          </a:prstGeom>
        </p:spPr>
      </p:pic>
      <p:sp>
        <p:nvSpPr>
          <p:cNvPr id="2" name="Title Placeholder 1">
            <a:extLst>
              <a:ext uri="{FF2B5EF4-FFF2-40B4-BE49-F238E27FC236}">
                <a16:creationId xmlns:a16="http://schemas.microsoft.com/office/drawing/2014/main" id="{1554ECF2-FEBE-E3F5-F1B5-94A1D6EF52D7}"/>
              </a:ext>
            </a:extLst>
          </p:cNvPr>
          <p:cNvSpPr>
            <a:spLocks noGrp="1"/>
          </p:cNvSpPr>
          <p:nvPr>
            <p:ph type="title"/>
          </p:nvPr>
        </p:nvSpPr>
        <p:spPr>
          <a:xfrm>
            <a:off x="838200" y="355600"/>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13" name="Rectangle 12">
            <a:extLst>
              <a:ext uri="{FF2B5EF4-FFF2-40B4-BE49-F238E27FC236}">
                <a16:creationId xmlns:a16="http://schemas.microsoft.com/office/drawing/2014/main" id="{D1985694-9320-977D-473A-8E404CC7C059}"/>
              </a:ext>
            </a:extLst>
          </p:cNvPr>
          <p:cNvSpPr/>
          <p:nvPr userDrawn="1"/>
        </p:nvSpPr>
        <p:spPr>
          <a:xfrm>
            <a:off x="0" y="6497637"/>
            <a:ext cx="12192000" cy="355600"/>
          </a:xfrm>
          <a:prstGeom prst="rect">
            <a:avLst/>
          </a:prstGeom>
          <a:solidFill>
            <a:srgbClr val="29245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8E025F6E-A45C-6B3E-EB06-CB4A5FEA94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FBC3BC7F-F49B-6106-6954-40819B7D941A}"/>
              </a:ext>
            </a:extLst>
          </p:cNvPr>
          <p:cNvSpPr>
            <a:spLocks noGrp="1"/>
          </p:cNvSpPr>
          <p:nvPr>
            <p:ph type="sldNum" sz="quarter" idx="4"/>
          </p:nvPr>
        </p:nvSpPr>
        <p:spPr>
          <a:xfrm>
            <a:off x="10497127" y="6492875"/>
            <a:ext cx="2743200" cy="365125"/>
          </a:xfrm>
          <a:prstGeom prst="rect">
            <a:avLst/>
          </a:prstGeom>
        </p:spPr>
        <p:txBody>
          <a:bodyPr vert="horz" lIns="91440" tIns="45720" rIns="91440" bIns="45720" rtlCol="0" anchor="ctr"/>
          <a:lstStyle>
            <a:lvl1pPr algn="ctr">
              <a:defRPr sz="2400">
                <a:solidFill>
                  <a:schemeClr val="bg1"/>
                </a:solidFill>
              </a:defRPr>
            </a:lvl1pPr>
          </a:lstStyle>
          <a:p>
            <a:fld id="{06A64E71-2E9E-4614-BF38-834305BC17BB}" type="slidenum">
              <a:rPr lang="en-GB" smtClean="0"/>
              <a:pPr/>
              <a:t>‹#›</a:t>
            </a:fld>
            <a:endParaRPr lang="en-GB" dirty="0"/>
          </a:p>
        </p:txBody>
      </p:sp>
      <p:sp>
        <p:nvSpPr>
          <p:cNvPr id="9" name="Rectangle 8">
            <a:extLst>
              <a:ext uri="{FF2B5EF4-FFF2-40B4-BE49-F238E27FC236}">
                <a16:creationId xmlns:a16="http://schemas.microsoft.com/office/drawing/2014/main" id="{4C770D67-AA23-092A-00BE-2EA703B2F045}"/>
              </a:ext>
            </a:extLst>
          </p:cNvPr>
          <p:cNvSpPr/>
          <p:nvPr userDrawn="1"/>
        </p:nvSpPr>
        <p:spPr>
          <a:xfrm>
            <a:off x="0" y="-9525"/>
            <a:ext cx="12192000" cy="355600"/>
          </a:xfrm>
          <a:prstGeom prst="rect">
            <a:avLst/>
          </a:prstGeom>
          <a:solidFill>
            <a:srgbClr val="29245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Date Placeholder 3">
            <a:extLst>
              <a:ext uri="{FF2B5EF4-FFF2-40B4-BE49-F238E27FC236}">
                <a16:creationId xmlns:a16="http://schemas.microsoft.com/office/drawing/2014/main" id="{70051827-40D6-6D1A-69D8-F8CBE80B9BB2}"/>
              </a:ext>
            </a:extLst>
          </p:cNvPr>
          <p:cNvSpPr>
            <a:spLocks noGrp="1"/>
          </p:cNvSpPr>
          <p:nvPr>
            <p:ph type="dt" sz="half" idx="2"/>
          </p:nvPr>
        </p:nvSpPr>
        <p:spPr>
          <a:xfrm>
            <a:off x="10820400" y="-9525"/>
            <a:ext cx="1371600" cy="365125"/>
          </a:xfrm>
          <a:prstGeom prst="rect">
            <a:avLst/>
          </a:prstGeom>
        </p:spPr>
        <p:txBody>
          <a:bodyPr/>
          <a:lstStyle>
            <a:lvl1pPr>
              <a:defRPr>
                <a:solidFill>
                  <a:schemeClr val="bg1"/>
                </a:solidFill>
              </a:defRPr>
            </a:lvl1pPr>
          </a:lstStyle>
          <a:p>
            <a:fld id="{82B6436F-B2C7-42B6-8C17-8BF534922B7E}" type="datetime1">
              <a:rPr lang="en-GB" smtClean="0"/>
              <a:t>22/01/2025</a:t>
            </a:fld>
            <a:endParaRPr lang="en-GB"/>
          </a:p>
        </p:txBody>
      </p:sp>
    </p:spTree>
    <p:extLst>
      <p:ext uri="{BB962C8B-B14F-4D97-AF65-F5344CB8AC3E}">
        <p14:creationId xmlns:p14="http://schemas.microsoft.com/office/powerpoint/2010/main" val="4251621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p:txStyles>
    <p:titleStyle>
      <a:lvl1pPr algn="l" defTabSz="914400" rtl="0" eaLnBrk="1" latinLnBrk="0" hangingPunct="1">
        <a:lnSpc>
          <a:spcPct val="90000"/>
        </a:lnSpc>
        <a:spcBef>
          <a:spcPct val="0"/>
        </a:spcBef>
        <a:buNone/>
        <a:defRPr sz="5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hyperlink" Target="mailto:admin@hepi.ac.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A7D9EAE-4AB1-A0CE-4277-F3284C103984}"/>
              </a:ext>
            </a:extLst>
          </p:cNvPr>
          <p:cNvSpPr>
            <a:spLocks noGrp="1"/>
          </p:cNvSpPr>
          <p:nvPr>
            <p:ph type="body" sz="quarter" idx="13"/>
          </p:nvPr>
        </p:nvSpPr>
        <p:spPr/>
        <p:txBody>
          <a:bodyPr/>
          <a:lstStyle/>
          <a:p>
            <a:pPr algn="ctr"/>
            <a:r>
              <a:rPr lang="en-GB" sz="4400" kern="100" dirty="0">
                <a:effectLst/>
                <a:latin typeface="Aptos" panose="020B0004020202020204" pitchFamily="34" charset="0"/>
                <a:ea typeface="Aptos" panose="020B0004020202020204" pitchFamily="34" charset="0"/>
                <a:cs typeface="Times New Roman" panose="02020603050405020304" pitchFamily="18" charset="0"/>
              </a:rPr>
              <a:t>How should undergraduate degrees be funded?</a:t>
            </a:r>
          </a:p>
        </p:txBody>
      </p:sp>
      <p:sp>
        <p:nvSpPr>
          <p:cNvPr id="5" name="Slide Number Placeholder 4">
            <a:extLst>
              <a:ext uri="{FF2B5EF4-FFF2-40B4-BE49-F238E27FC236}">
                <a16:creationId xmlns:a16="http://schemas.microsoft.com/office/drawing/2014/main" id="{B357A09A-0928-251E-B6EA-40F05DDE5572}"/>
              </a:ext>
            </a:extLst>
          </p:cNvPr>
          <p:cNvSpPr>
            <a:spLocks noGrp="1"/>
          </p:cNvSpPr>
          <p:nvPr>
            <p:ph type="sldNum" sz="quarter" idx="20"/>
          </p:nvPr>
        </p:nvSpPr>
        <p:spPr/>
        <p:txBody>
          <a:bodyPr/>
          <a:lstStyle/>
          <a:p>
            <a:fld id="{06A64E71-2E9E-4614-BF38-834305BC17BB}" type="slidenum">
              <a:rPr lang="en-GB" smtClean="0"/>
              <a:t>1</a:t>
            </a:fld>
            <a:endParaRPr lang="en-GB"/>
          </a:p>
        </p:txBody>
      </p:sp>
      <p:pic>
        <p:nvPicPr>
          <p:cNvPr id="3" name="Picture 2" descr="A blue logo with a circle and text&#10;&#10;Description automatically generated">
            <a:extLst>
              <a:ext uri="{FF2B5EF4-FFF2-40B4-BE49-F238E27FC236}">
                <a16:creationId xmlns:a16="http://schemas.microsoft.com/office/drawing/2014/main" id="{2D3FDE4D-A8D3-92C3-748A-B27671EFC4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125" y="5356488"/>
            <a:ext cx="1510815" cy="1047852"/>
          </a:xfrm>
          <a:prstGeom prst="rect">
            <a:avLst/>
          </a:prstGeom>
        </p:spPr>
      </p:pic>
      <p:sp>
        <p:nvSpPr>
          <p:cNvPr id="13" name="Text Placeholder 12">
            <a:extLst>
              <a:ext uri="{FF2B5EF4-FFF2-40B4-BE49-F238E27FC236}">
                <a16:creationId xmlns:a16="http://schemas.microsoft.com/office/drawing/2014/main" id="{71DD33ED-C572-7327-BD8C-848BAB8A72B9}"/>
              </a:ext>
            </a:extLst>
          </p:cNvPr>
          <p:cNvSpPr>
            <a:spLocks noGrp="1"/>
          </p:cNvSpPr>
          <p:nvPr>
            <p:ph type="body" sz="quarter" idx="14"/>
          </p:nvPr>
        </p:nvSpPr>
        <p:spPr>
          <a:xfrm>
            <a:off x="4135700" y="4772417"/>
            <a:ext cx="3920599" cy="1502925"/>
          </a:xfrm>
        </p:spPr>
        <p:txBody>
          <a:bodyPr>
            <a:normAutofit fontScale="77500" lnSpcReduction="20000"/>
          </a:bodyPr>
          <a:lstStyle/>
          <a:p>
            <a:r>
              <a:rPr lang="en-US" b="1" dirty="0"/>
              <a:t>Rose Stephenson</a:t>
            </a:r>
          </a:p>
          <a:p>
            <a:r>
              <a:rPr lang="en-US" dirty="0"/>
              <a:t>Director of Policy and Advocacy</a:t>
            </a:r>
          </a:p>
          <a:p>
            <a:r>
              <a:rPr lang="en-US" dirty="0"/>
              <a:t>Higher Education Policy Institute</a:t>
            </a:r>
          </a:p>
        </p:txBody>
      </p:sp>
    </p:spTree>
    <p:extLst>
      <p:ext uri="{BB962C8B-B14F-4D97-AF65-F5344CB8AC3E}">
        <p14:creationId xmlns:p14="http://schemas.microsoft.com/office/powerpoint/2010/main" val="745500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7281FF-8489-30C2-EF96-434FDFFABFAE}"/>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9D54FF4-A0BA-CD2A-535F-B1564D10776D}"/>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Baseline scenario – income for HEIs</a:t>
            </a:r>
          </a:p>
        </p:txBody>
      </p:sp>
      <p:sp>
        <p:nvSpPr>
          <p:cNvPr id="6" name="Date Placeholder 5">
            <a:extLst>
              <a:ext uri="{FF2B5EF4-FFF2-40B4-BE49-F238E27FC236}">
                <a16:creationId xmlns:a16="http://schemas.microsoft.com/office/drawing/2014/main" id="{413DCF0A-2546-2B17-C1AE-8297647DBBD8}"/>
              </a:ext>
            </a:extLst>
          </p:cNvPr>
          <p:cNvSpPr>
            <a:spLocks noGrp="1"/>
          </p:cNvSpPr>
          <p:nvPr>
            <p:ph type="dt" sz="half" idx="10"/>
          </p:nvPr>
        </p:nvSpPr>
        <p:spPr>
          <a:xfrm>
            <a:off x="8970264" y="6455664"/>
            <a:ext cx="2743200" cy="365125"/>
          </a:xfrm>
        </p:spPr>
        <p:txBody>
          <a:bodyPr vert="horz" lIns="91440" tIns="45720" rIns="91440" bIns="45720" rtlCol="0" anchor="ctr">
            <a:normAutofit/>
          </a:bodyPr>
          <a:lstStyle/>
          <a:p>
            <a:pPr algn="r">
              <a:spcAft>
                <a:spcPts val="600"/>
              </a:spcAft>
            </a:pPr>
            <a:fld id="{D1FDF9EF-DB47-4322-942A-ABD0E175CAAE}" type="datetime1">
              <a:rPr lang="en-US" sz="1100">
                <a:solidFill>
                  <a:schemeClr val="tx1">
                    <a:lumMod val="50000"/>
                    <a:lumOff val="50000"/>
                  </a:schemeClr>
                </a:solidFill>
              </a:rPr>
              <a:pPr algn="r">
                <a:spcAft>
                  <a:spcPts val="600"/>
                </a:spcAft>
              </a:pPr>
              <a:t>1/22/25</a:t>
            </a:fld>
            <a:endParaRPr lang="en-US" sz="110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2B6DCE3F-A2A2-7834-59BC-A898BECBEECD}"/>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lgn="r">
              <a:spcAft>
                <a:spcPts val="600"/>
              </a:spcAft>
            </a:pPr>
            <a:fld id="{06A64E71-2E9E-4614-BF38-834305BC17BB}" type="slidenum">
              <a:rPr lang="en-US" sz="1100">
                <a:solidFill>
                  <a:schemeClr val="tx1">
                    <a:lumMod val="50000"/>
                    <a:lumOff val="50000"/>
                  </a:schemeClr>
                </a:solidFill>
              </a:rPr>
              <a:pPr algn="r">
                <a:spcAft>
                  <a:spcPts val="600"/>
                </a:spcAft>
              </a:pPr>
              <a:t>10</a:t>
            </a:fld>
            <a:endParaRPr lang="en-US" sz="1100">
              <a:solidFill>
                <a:schemeClr val="tx1">
                  <a:lumMod val="50000"/>
                  <a:lumOff val="50000"/>
                </a:schemeClr>
              </a:solidFill>
            </a:endParaRPr>
          </a:p>
        </p:txBody>
      </p:sp>
      <p:graphicFrame>
        <p:nvGraphicFramePr>
          <p:cNvPr id="9" name="Table 8">
            <a:extLst>
              <a:ext uri="{FF2B5EF4-FFF2-40B4-BE49-F238E27FC236}">
                <a16:creationId xmlns:a16="http://schemas.microsoft.com/office/drawing/2014/main" id="{6A06EDC6-DC45-6EF1-064A-E7C12F1D730C}"/>
              </a:ext>
            </a:extLst>
          </p:cNvPr>
          <p:cNvGraphicFramePr>
            <a:graphicFrameLocks noGrp="1"/>
          </p:cNvGraphicFramePr>
          <p:nvPr>
            <p:extLst>
              <p:ext uri="{D42A27DB-BD31-4B8C-83A1-F6EECF244321}">
                <p14:modId xmlns:p14="http://schemas.microsoft.com/office/powerpoint/2010/main" val="787992146"/>
              </p:ext>
            </p:extLst>
          </p:nvPr>
        </p:nvGraphicFramePr>
        <p:xfrm>
          <a:off x="4502428" y="1503845"/>
          <a:ext cx="7225749" cy="3850312"/>
        </p:xfrm>
        <a:graphic>
          <a:graphicData uri="http://schemas.openxmlformats.org/drawingml/2006/table">
            <a:tbl>
              <a:tblPr firstRow="1" bandRow="1">
                <a:tableStyleId>{5C22544A-7EE6-4342-B048-85BDC9FD1C3A}</a:tableStyleId>
              </a:tblPr>
              <a:tblGrid>
                <a:gridCol w="4832139">
                  <a:extLst>
                    <a:ext uri="{9D8B030D-6E8A-4147-A177-3AD203B41FA5}">
                      <a16:colId xmlns:a16="http://schemas.microsoft.com/office/drawing/2014/main" val="558765233"/>
                    </a:ext>
                  </a:extLst>
                </a:gridCol>
                <a:gridCol w="2393610">
                  <a:extLst>
                    <a:ext uri="{9D8B030D-6E8A-4147-A177-3AD203B41FA5}">
                      <a16:colId xmlns:a16="http://schemas.microsoft.com/office/drawing/2014/main" val="609366187"/>
                    </a:ext>
                  </a:extLst>
                </a:gridCol>
              </a:tblGrid>
              <a:tr h="1139692">
                <a:tc gridSpan="2">
                  <a:txBody>
                    <a:bodyPr/>
                    <a:lstStyle/>
                    <a:p>
                      <a:r>
                        <a:rPr lang="en-GB" sz="3000" b="1">
                          <a:solidFill>
                            <a:schemeClr val="tx1"/>
                          </a:solidFill>
                        </a:rPr>
                        <a:t>Net income (for UK higher education institutions) </a:t>
                      </a:r>
                      <a:endParaRPr lang="en-US" sz="3000" b="1">
                        <a:solidFill>
                          <a:schemeClr val="tx1"/>
                        </a:solidFill>
                      </a:endParaRPr>
                    </a:p>
                  </a:txBody>
                  <a:tcPr marL="154012" marR="154012" marT="77006" marB="77006">
                    <a:lnL>
                      <a:noFill/>
                    </a:lnL>
                    <a:lnR>
                      <a:noFill/>
                    </a:lnR>
                    <a:lnT>
                      <a:noFill/>
                    </a:lnT>
                    <a:lnB w="19050">
                      <a:solidFill>
                        <a:schemeClr val="accent1"/>
                      </a:solidFill>
                    </a:lnB>
                    <a:noFill/>
                  </a:tcPr>
                </a:tc>
                <a:tc hMerge="1">
                  <a:txBody>
                    <a:bodyPr/>
                    <a:lstStyle/>
                    <a:p>
                      <a:endParaRPr lang="en-US" dirty="0"/>
                    </a:p>
                  </a:txBody>
                  <a:tcPr/>
                </a:tc>
                <a:extLst>
                  <a:ext uri="{0D108BD9-81ED-4DB2-BD59-A6C34878D82A}">
                    <a16:rowId xmlns:a16="http://schemas.microsoft.com/office/drawing/2014/main" val="378908962"/>
                  </a:ext>
                </a:extLst>
              </a:tr>
              <a:tr h="677655">
                <a:tc>
                  <a:txBody>
                    <a:bodyPr/>
                    <a:lstStyle/>
                    <a:p>
                      <a:r>
                        <a:rPr lang="en-GB" sz="3000">
                          <a:solidFill>
                            <a:schemeClr val="tx1"/>
                          </a:solidFill>
                        </a:rPr>
                        <a:t>Gross fee income </a:t>
                      </a:r>
                      <a:endParaRPr lang="en-US" sz="3000">
                        <a:solidFill>
                          <a:schemeClr val="tx1"/>
                        </a:solidFill>
                      </a:endParaRPr>
                    </a:p>
                  </a:txBody>
                  <a:tcPr marL="154012" marR="154012" marT="77006" marB="77006">
                    <a:lnL>
                      <a:noFill/>
                    </a:lnL>
                    <a:lnR>
                      <a:noFill/>
                    </a:lnR>
                    <a:lnT w="19050">
                      <a:solidFill>
                        <a:schemeClr val="accent1"/>
                      </a:solidFill>
                    </a:lnT>
                    <a:lnB w="3175">
                      <a:solidFill>
                        <a:schemeClr val="tx1"/>
                      </a:solidFill>
                    </a:lnB>
                    <a:noFill/>
                  </a:tcPr>
                </a:tc>
                <a:tc>
                  <a:txBody>
                    <a:bodyPr/>
                    <a:lstStyle/>
                    <a:p>
                      <a:r>
                        <a:rPr lang="en-GB" sz="3000">
                          <a:solidFill>
                            <a:schemeClr val="tx1"/>
                          </a:solidFill>
                        </a:rPr>
                        <a:t>£11,302m </a:t>
                      </a:r>
                      <a:endParaRPr lang="en-US" sz="3000">
                        <a:solidFill>
                          <a:schemeClr val="tx1"/>
                        </a:solidFill>
                      </a:endParaRPr>
                    </a:p>
                  </a:txBody>
                  <a:tcPr marL="154012" marR="154012" marT="77006" marB="77006">
                    <a:lnL>
                      <a:noFill/>
                    </a:lnL>
                    <a:lnR>
                      <a:noFill/>
                    </a:lnR>
                    <a:lnT w="19050">
                      <a:solidFill>
                        <a:schemeClr val="accent1"/>
                      </a:solidFill>
                    </a:lnT>
                    <a:lnB w="3175">
                      <a:solidFill>
                        <a:schemeClr val="tx1"/>
                      </a:solidFill>
                    </a:lnB>
                    <a:noFill/>
                  </a:tcPr>
                </a:tc>
                <a:extLst>
                  <a:ext uri="{0D108BD9-81ED-4DB2-BD59-A6C34878D82A}">
                    <a16:rowId xmlns:a16="http://schemas.microsoft.com/office/drawing/2014/main" val="1051626301"/>
                  </a:ext>
                </a:extLst>
              </a:tr>
              <a:tr h="677655">
                <a:tc>
                  <a:txBody>
                    <a:bodyPr/>
                    <a:lstStyle/>
                    <a:p>
                      <a:r>
                        <a:rPr lang="en-GB" sz="3000">
                          <a:solidFill>
                            <a:schemeClr val="tx1"/>
                          </a:solidFill>
                        </a:rPr>
                        <a:t>Teaching grant income</a:t>
                      </a:r>
                      <a:endParaRPr lang="en-US" sz="3000">
                        <a:solidFill>
                          <a:schemeClr val="tx1"/>
                        </a:solidFill>
                      </a:endParaRPr>
                    </a:p>
                  </a:txBody>
                  <a:tcPr marL="154012" marR="154012" marT="77006" marB="77006">
                    <a:lnL>
                      <a:noFill/>
                    </a:lnL>
                    <a:lnR>
                      <a:noFill/>
                    </a:lnR>
                    <a:lnT w="3175">
                      <a:solidFill>
                        <a:schemeClr val="tx1"/>
                      </a:solidFill>
                    </a:lnT>
                    <a:lnB w="3175">
                      <a:solidFill>
                        <a:schemeClr val="tx1"/>
                      </a:solidFill>
                    </a:lnB>
                    <a:noFill/>
                  </a:tcPr>
                </a:tc>
                <a:tc>
                  <a:txBody>
                    <a:bodyPr/>
                    <a:lstStyle/>
                    <a:p>
                      <a:r>
                        <a:rPr lang="en-GB" sz="3000">
                          <a:solidFill>
                            <a:schemeClr val="tx1"/>
                          </a:solidFill>
                        </a:rPr>
                        <a:t>£1,257m </a:t>
                      </a:r>
                      <a:endParaRPr lang="en-US" sz="3000">
                        <a:solidFill>
                          <a:schemeClr val="tx1"/>
                        </a:solidFill>
                      </a:endParaRPr>
                    </a:p>
                  </a:txBody>
                  <a:tcPr marL="154012" marR="154012" marT="77006" marB="77006">
                    <a:lnL>
                      <a:noFill/>
                    </a:lnL>
                    <a:lnR>
                      <a:noFill/>
                    </a:lnR>
                    <a:lnT w="3175">
                      <a:solidFill>
                        <a:schemeClr val="tx1"/>
                      </a:solidFill>
                    </a:lnT>
                    <a:lnB w="3175">
                      <a:solidFill>
                        <a:schemeClr val="tx1"/>
                      </a:solidFill>
                    </a:lnB>
                    <a:noFill/>
                  </a:tcPr>
                </a:tc>
                <a:extLst>
                  <a:ext uri="{0D108BD9-81ED-4DB2-BD59-A6C34878D82A}">
                    <a16:rowId xmlns:a16="http://schemas.microsoft.com/office/drawing/2014/main" val="3304103415"/>
                  </a:ext>
                </a:extLst>
              </a:tr>
              <a:tr h="677655">
                <a:tc>
                  <a:txBody>
                    <a:bodyPr/>
                    <a:lstStyle/>
                    <a:p>
                      <a:r>
                        <a:rPr lang="en-GB" sz="3000">
                          <a:solidFill>
                            <a:schemeClr val="tx1"/>
                          </a:solidFill>
                        </a:rPr>
                        <a:t>Cost of bursary provision</a:t>
                      </a:r>
                      <a:endParaRPr lang="en-US" sz="3000">
                        <a:solidFill>
                          <a:schemeClr val="tx1"/>
                        </a:solidFill>
                      </a:endParaRPr>
                    </a:p>
                  </a:txBody>
                  <a:tcPr marL="154012" marR="154012" marT="77006" marB="77006">
                    <a:lnL>
                      <a:noFill/>
                    </a:lnL>
                    <a:lnR>
                      <a:noFill/>
                    </a:lnR>
                    <a:lnT w="3175">
                      <a:solidFill>
                        <a:schemeClr val="tx1"/>
                      </a:solidFill>
                    </a:lnT>
                    <a:lnB w="3175">
                      <a:solidFill>
                        <a:schemeClr val="tx1"/>
                      </a:solidFill>
                    </a:lnB>
                    <a:noFill/>
                  </a:tcPr>
                </a:tc>
                <a:tc>
                  <a:txBody>
                    <a:bodyPr/>
                    <a:lstStyle/>
                    <a:p>
                      <a:r>
                        <a:rPr lang="en-GB" sz="3000">
                          <a:solidFill>
                            <a:schemeClr val="tx1"/>
                          </a:solidFill>
                        </a:rPr>
                        <a:t>(£108m) </a:t>
                      </a:r>
                      <a:endParaRPr lang="en-US" sz="3000">
                        <a:solidFill>
                          <a:schemeClr val="tx1"/>
                        </a:solidFill>
                      </a:endParaRPr>
                    </a:p>
                  </a:txBody>
                  <a:tcPr marL="154012" marR="154012" marT="77006" marB="77006">
                    <a:lnL>
                      <a:noFill/>
                    </a:lnL>
                    <a:lnR>
                      <a:noFill/>
                    </a:lnR>
                    <a:lnT w="3175">
                      <a:solidFill>
                        <a:schemeClr val="tx1"/>
                      </a:solidFill>
                    </a:lnT>
                    <a:lnB w="3175">
                      <a:solidFill>
                        <a:schemeClr val="tx1"/>
                      </a:solidFill>
                    </a:lnB>
                    <a:noFill/>
                  </a:tcPr>
                </a:tc>
                <a:extLst>
                  <a:ext uri="{0D108BD9-81ED-4DB2-BD59-A6C34878D82A}">
                    <a16:rowId xmlns:a16="http://schemas.microsoft.com/office/drawing/2014/main" val="1233781644"/>
                  </a:ext>
                </a:extLst>
              </a:tr>
              <a:tr h="6776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000" dirty="0">
                          <a:solidFill>
                            <a:schemeClr val="tx1"/>
                          </a:solidFill>
                        </a:rPr>
                        <a:t>Total</a:t>
                      </a:r>
                      <a:endParaRPr lang="en-US" sz="3000" dirty="0">
                        <a:solidFill>
                          <a:schemeClr val="tx1"/>
                        </a:solidFill>
                      </a:endParaRPr>
                    </a:p>
                  </a:txBody>
                  <a:tcPr marL="154012" marR="154012" marT="77006" marB="77006">
                    <a:lnL>
                      <a:noFill/>
                    </a:lnL>
                    <a:lnR>
                      <a:noFill/>
                    </a:lnR>
                    <a:lnT w="3175">
                      <a:solidFill>
                        <a:schemeClr val="tx1"/>
                      </a:solidFill>
                    </a:lnT>
                    <a:lnB w="12700">
                      <a:solidFill>
                        <a:schemeClr val="accent1"/>
                      </a:solid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000" dirty="0">
                          <a:solidFill>
                            <a:srgbClr val="FF0000"/>
                          </a:solidFill>
                        </a:rPr>
                        <a:t>£12,451m</a:t>
                      </a:r>
                      <a:endParaRPr lang="en-US" sz="3000" dirty="0">
                        <a:solidFill>
                          <a:srgbClr val="FF0000"/>
                        </a:solidFill>
                      </a:endParaRPr>
                    </a:p>
                  </a:txBody>
                  <a:tcPr marL="154012" marR="154012" marT="77006" marB="77006">
                    <a:lnL>
                      <a:noFill/>
                    </a:lnL>
                    <a:lnR>
                      <a:noFill/>
                    </a:lnR>
                    <a:lnT w="3175">
                      <a:solidFill>
                        <a:schemeClr val="tx1"/>
                      </a:solidFill>
                    </a:lnT>
                    <a:lnB w="12700">
                      <a:solidFill>
                        <a:schemeClr val="accent1"/>
                      </a:solidFill>
                    </a:lnB>
                    <a:noFill/>
                  </a:tcPr>
                </a:tc>
                <a:extLst>
                  <a:ext uri="{0D108BD9-81ED-4DB2-BD59-A6C34878D82A}">
                    <a16:rowId xmlns:a16="http://schemas.microsoft.com/office/drawing/2014/main" val="4251640241"/>
                  </a:ext>
                </a:extLst>
              </a:tr>
            </a:tbl>
          </a:graphicData>
        </a:graphic>
      </p:graphicFrame>
    </p:spTree>
    <p:extLst>
      <p:ext uri="{BB962C8B-B14F-4D97-AF65-F5344CB8AC3E}">
        <p14:creationId xmlns:p14="http://schemas.microsoft.com/office/powerpoint/2010/main" val="521312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FDA0610-AA81-1F3D-F000-AC41EBB911A7}"/>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55D619D-0B63-463F-2A4A-9B4E53203D8A}"/>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Baseline scenario – costs the the Exchequer</a:t>
            </a:r>
          </a:p>
        </p:txBody>
      </p:sp>
      <p:sp>
        <p:nvSpPr>
          <p:cNvPr id="6" name="Date Placeholder 5">
            <a:extLst>
              <a:ext uri="{FF2B5EF4-FFF2-40B4-BE49-F238E27FC236}">
                <a16:creationId xmlns:a16="http://schemas.microsoft.com/office/drawing/2014/main" id="{018985E4-4018-CA9A-40E9-B92E44E175A8}"/>
              </a:ext>
            </a:extLst>
          </p:cNvPr>
          <p:cNvSpPr>
            <a:spLocks noGrp="1"/>
          </p:cNvSpPr>
          <p:nvPr>
            <p:ph type="dt" sz="half" idx="10"/>
          </p:nvPr>
        </p:nvSpPr>
        <p:spPr>
          <a:xfrm>
            <a:off x="8970264" y="6455664"/>
            <a:ext cx="2743200" cy="365125"/>
          </a:xfrm>
        </p:spPr>
        <p:txBody>
          <a:bodyPr vert="horz" lIns="91440" tIns="45720" rIns="91440" bIns="45720" rtlCol="0" anchor="ctr">
            <a:normAutofit/>
          </a:bodyPr>
          <a:lstStyle/>
          <a:p>
            <a:pPr algn="r">
              <a:spcAft>
                <a:spcPts val="600"/>
              </a:spcAft>
            </a:pPr>
            <a:fld id="{D1FDF9EF-DB47-4322-942A-ABD0E175CAAE}" type="datetime1">
              <a:rPr lang="en-US" sz="1100">
                <a:solidFill>
                  <a:schemeClr val="tx1">
                    <a:lumMod val="50000"/>
                    <a:lumOff val="50000"/>
                  </a:schemeClr>
                </a:solidFill>
              </a:rPr>
              <a:pPr algn="r">
                <a:spcAft>
                  <a:spcPts val="600"/>
                </a:spcAft>
              </a:pPr>
              <a:t>1/22/25</a:t>
            </a:fld>
            <a:endParaRPr lang="en-US" sz="110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5C844AAB-C1BA-8BC4-F8DC-B9B301598EC2}"/>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lgn="r">
              <a:spcAft>
                <a:spcPts val="600"/>
              </a:spcAft>
            </a:pPr>
            <a:fld id="{06A64E71-2E9E-4614-BF38-834305BC17BB}" type="slidenum">
              <a:rPr lang="en-US" sz="1100">
                <a:solidFill>
                  <a:schemeClr val="tx1">
                    <a:lumMod val="50000"/>
                    <a:lumOff val="50000"/>
                  </a:schemeClr>
                </a:solidFill>
              </a:rPr>
              <a:pPr algn="r">
                <a:spcAft>
                  <a:spcPts val="600"/>
                </a:spcAft>
              </a:pPr>
              <a:t>11</a:t>
            </a:fld>
            <a:endParaRPr lang="en-US" sz="1100">
              <a:solidFill>
                <a:schemeClr val="tx1">
                  <a:lumMod val="50000"/>
                  <a:lumOff val="50000"/>
                </a:schemeClr>
              </a:solidFill>
            </a:endParaRPr>
          </a:p>
        </p:txBody>
      </p:sp>
      <p:graphicFrame>
        <p:nvGraphicFramePr>
          <p:cNvPr id="4" name="Table 3">
            <a:extLst>
              <a:ext uri="{FF2B5EF4-FFF2-40B4-BE49-F238E27FC236}">
                <a16:creationId xmlns:a16="http://schemas.microsoft.com/office/drawing/2014/main" id="{BFC740D2-2A79-5012-BE7E-BB6C825C4D77}"/>
              </a:ext>
            </a:extLst>
          </p:cNvPr>
          <p:cNvGraphicFramePr>
            <a:graphicFrameLocks noGrp="1"/>
          </p:cNvGraphicFramePr>
          <p:nvPr>
            <p:extLst>
              <p:ext uri="{D42A27DB-BD31-4B8C-83A1-F6EECF244321}">
                <p14:modId xmlns:p14="http://schemas.microsoft.com/office/powerpoint/2010/main" val="536617391"/>
              </p:ext>
            </p:extLst>
          </p:nvPr>
        </p:nvGraphicFramePr>
        <p:xfrm>
          <a:off x="4502428" y="1560006"/>
          <a:ext cx="7225748" cy="3737990"/>
        </p:xfrm>
        <a:graphic>
          <a:graphicData uri="http://schemas.openxmlformats.org/drawingml/2006/table">
            <a:tbl>
              <a:tblPr firstRow="1" bandRow="1">
                <a:noFill/>
                <a:tableStyleId>{5C22544A-7EE6-4342-B048-85BDC9FD1C3A}</a:tableStyleId>
              </a:tblPr>
              <a:tblGrid>
                <a:gridCol w="4894086">
                  <a:extLst>
                    <a:ext uri="{9D8B030D-6E8A-4147-A177-3AD203B41FA5}">
                      <a16:colId xmlns:a16="http://schemas.microsoft.com/office/drawing/2014/main" val="832354416"/>
                    </a:ext>
                  </a:extLst>
                </a:gridCol>
                <a:gridCol w="2331662">
                  <a:extLst>
                    <a:ext uri="{9D8B030D-6E8A-4147-A177-3AD203B41FA5}">
                      <a16:colId xmlns:a16="http://schemas.microsoft.com/office/drawing/2014/main" val="1422863265"/>
                    </a:ext>
                  </a:extLst>
                </a:gridCol>
              </a:tblGrid>
              <a:tr h="725610">
                <a:tc gridSpan="2">
                  <a:txBody>
                    <a:bodyPr/>
                    <a:lstStyle/>
                    <a:p>
                      <a:r>
                        <a:rPr lang="en-GB" sz="2400" dirty="0">
                          <a:solidFill>
                            <a:schemeClr val="tx1"/>
                          </a:solidFill>
                        </a:rPr>
                        <a:t>Net Exchequer cost (adjusted for RAB)</a:t>
                      </a:r>
                      <a:endParaRPr lang="en-US" sz="2200" b="1" cap="all" spc="60" dirty="0">
                        <a:solidFill>
                          <a:schemeClr val="tx1"/>
                        </a:solidFill>
                      </a:endParaRPr>
                    </a:p>
                  </a:txBody>
                  <a:tcPr marL="164911" marR="164911" marT="164911" marB="164911" anchor="b">
                    <a:lnL w="12700" cmpd="sng">
                      <a:noFill/>
                    </a:lnL>
                    <a:lnR w="12700" cmpd="sng">
                      <a:noFill/>
                    </a:lnR>
                    <a:lnT w="12700" cmpd="sng">
                      <a:noFill/>
                    </a:lnT>
                    <a:lnB w="38100" cmpd="sng">
                      <a:noFill/>
                    </a:lnB>
                    <a:noFill/>
                  </a:tcPr>
                </a:tc>
                <a:tc hMerge="1">
                  <a:txBody>
                    <a:bodyPr/>
                    <a:lstStyle/>
                    <a:p>
                      <a:endParaRPr lang="en-US"/>
                    </a:p>
                  </a:txBody>
                  <a:tcPr/>
                </a:tc>
                <a:extLst>
                  <a:ext uri="{0D108BD9-81ED-4DB2-BD59-A6C34878D82A}">
                    <a16:rowId xmlns:a16="http://schemas.microsoft.com/office/drawing/2014/main" val="928334039"/>
                  </a:ext>
                </a:extLst>
              </a:tr>
              <a:tr h="753095">
                <a:tc>
                  <a:txBody>
                    <a:bodyPr/>
                    <a:lstStyle/>
                    <a:p>
                      <a:r>
                        <a:rPr lang="en-GB" sz="3200" dirty="0"/>
                        <a:t>Cost of maintenance loans</a:t>
                      </a:r>
                      <a:endParaRPr lang="en-US" sz="2900" cap="none" spc="0" dirty="0">
                        <a:solidFill>
                          <a:schemeClr val="tx1"/>
                        </a:solidFill>
                      </a:endParaRPr>
                    </a:p>
                  </a:txBody>
                  <a:tcPr marL="164911" marR="164911" marT="82456" marB="164911">
                    <a:lnL w="12700" cap="flat" cmpd="sng" algn="ctr">
                      <a:solidFill>
                        <a:schemeClr val="tx1"/>
                      </a:solidFill>
                      <a:prstDash val="solid"/>
                    </a:lnL>
                    <a:lnR w="12700" cmpd="sng">
                      <a:noFill/>
                      <a:prstDash val="solid"/>
                    </a:lnR>
                    <a:lnT w="38100" cmpd="sng">
                      <a:noFill/>
                    </a:lnT>
                    <a:lnB w="12700" cmpd="sng">
                      <a:noFill/>
                      <a:prstDash val="solid"/>
                    </a:lnB>
                    <a:noFill/>
                  </a:tcPr>
                </a:tc>
                <a:tc>
                  <a:txBody>
                    <a:bodyPr/>
                    <a:lstStyle/>
                    <a:p>
                      <a:r>
                        <a:rPr lang="en-GB" sz="2900" cap="none" spc="0" dirty="0">
                          <a:solidFill>
                            <a:schemeClr val="tx1"/>
                          </a:solidFill>
                        </a:rPr>
                        <a:t>(£326m)</a:t>
                      </a:r>
                      <a:endParaRPr lang="en-US" sz="2900" cap="none" spc="0" dirty="0">
                        <a:solidFill>
                          <a:schemeClr val="tx1"/>
                        </a:solidFill>
                      </a:endParaRPr>
                    </a:p>
                  </a:txBody>
                  <a:tcPr marL="164911" marR="164911" marT="82456" marB="164911">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193641329"/>
                  </a:ext>
                </a:extLst>
              </a:tr>
              <a:tr h="753095">
                <a:tc>
                  <a:txBody>
                    <a:bodyPr/>
                    <a:lstStyle/>
                    <a:p>
                      <a:r>
                        <a:rPr lang="en-GB" sz="3200" dirty="0"/>
                        <a:t>Cost of tuition fee loans</a:t>
                      </a:r>
                      <a:endParaRPr lang="en-US" sz="2900" cap="none" spc="0" dirty="0">
                        <a:solidFill>
                          <a:schemeClr val="tx1"/>
                        </a:solidFill>
                      </a:endParaRPr>
                    </a:p>
                  </a:txBody>
                  <a:tcPr marL="164911" marR="164911" marT="82456" marB="164911">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en-GB" sz="2900" cap="none" spc="0" dirty="0">
                          <a:solidFill>
                            <a:schemeClr val="tx1"/>
                          </a:solidFill>
                        </a:rPr>
                        <a:t>(£423m) </a:t>
                      </a:r>
                      <a:endParaRPr lang="en-US" sz="2900" cap="none" spc="0" dirty="0">
                        <a:solidFill>
                          <a:schemeClr val="tx1"/>
                        </a:solidFill>
                      </a:endParaRPr>
                    </a:p>
                  </a:txBody>
                  <a:tcPr marL="164911" marR="164911" marT="82456" marB="164911">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3683504893"/>
                  </a:ext>
                </a:extLst>
              </a:tr>
              <a:tr h="753095">
                <a:tc>
                  <a:txBody>
                    <a:bodyPr/>
                    <a:lstStyle/>
                    <a:p>
                      <a:r>
                        <a:rPr lang="en-GB" sz="2900" cap="none" spc="0" dirty="0">
                          <a:solidFill>
                            <a:schemeClr val="tx1"/>
                          </a:solidFill>
                        </a:rPr>
                        <a:t>Cost of teaching grants</a:t>
                      </a:r>
                      <a:endParaRPr lang="en-US" sz="2900" cap="none" spc="0" dirty="0">
                        <a:solidFill>
                          <a:schemeClr val="tx1"/>
                        </a:solidFill>
                      </a:endParaRPr>
                    </a:p>
                  </a:txBody>
                  <a:tcPr marL="164911" marR="164911" marT="82456" marB="164911">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r>
                        <a:rPr lang="en-GB" sz="2900" cap="none" spc="0" dirty="0">
                          <a:solidFill>
                            <a:schemeClr val="tx1"/>
                          </a:solidFill>
                        </a:rPr>
                        <a:t>(£1,257m) </a:t>
                      </a:r>
                      <a:endParaRPr lang="en-US" sz="2900" cap="none" spc="0" dirty="0">
                        <a:solidFill>
                          <a:schemeClr val="tx1"/>
                        </a:solidFill>
                      </a:endParaRPr>
                    </a:p>
                  </a:txBody>
                  <a:tcPr marL="164911" marR="164911" marT="82456" marB="164911">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160307097"/>
                  </a:ext>
                </a:extLst>
              </a:tr>
              <a:tr h="753095">
                <a:tc>
                  <a:txBody>
                    <a:bodyPr/>
                    <a:lstStyle/>
                    <a:p>
                      <a:r>
                        <a:rPr lang="en-GB" sz="2900" cap="none" spc="0">
                          <a:solidFill>
                            <a:schemeClr val="tx1"/>
                          </a:solidFill>
                        </a:rPr>
                        <a:t>Total</a:t>
                      </a:r>
                      <a:endParaRPr lang="en-US" sz="2900" cap="none" spc="0">
                        <a:solidFill>
                          <a:schemeClr val="tx1"/>
                        </a:solidFill>
                      </a:endParaRPr>
                    </a:p>
                  </a:txBody>
                  <a:tcPr marL="164911" marR="164911" marT="82456" marB="164911">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en-GB" sz="2900" cap="none" spc="0" dirty="0">
                          <a:solidFill>
                            <a:srgbClr val="FF0000"/>
                          </a:solidFill>
                        </a:rPr>
                        <a:t>(£2,006m)</a:t>
                      </a:r>
                      <a:endParaRPr lang="en-US" sz="2900" cap="none" spc="0" dirty="0">
                        <a:solidFill>
                          <a:srgbClr val="FF0000"/>
                        </a:solidFill>
                      </a:endParaRPr>
                    </a:p>
                  </a:txBody>
                  <a:tcPr marL="164911" marR="164911" marT="82456" marB="164911">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1550999558"/>
                  </a:ext>
                </a:extLst>
              </a:tr>
            </a:tbl>
          </a:graphicData>
        </a:graphic>
      </p:graphicFrame>
    </p:spTree>
    <p:extLst>
      <p:ext uri="{BB962C8B-B14F-4D97-AF65-F5344CB8AC3E}">
        <p14:creationId xmlns:p14="http://schemas.microsoft.com/office/powerpoint/2010/main" val="2817549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908108-BECD-9787-63B3-4B095D566B15}"/>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BB8BE20-546C-1731-2394-3B6725D28881}"/>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Baseline scenario – costs to graduates</a:t>
            </a:r>
          </a:p>
        </p:txBody>
      </p:sp>
      <p:sp>
        <p:nvSpPr>
          <p:cNvPr id="6" name="Date Placeholder 5">
            <a:extLst>
              <a:ext uri="{FF2B5EF4-FFF2-40B4-BE49-F238E27FC236}">
                <a16:creationId xmlns:a16="http://schemas.microsoft.com/office/drawing/2014/main" id="{00AE534C-BE30-64CE-8A62-9ED8BA444CA2}"/>
              </a:ext>
            </a:extLst>
          </p:cNvPr>
          <p:cNvSpPr>
            <a:spLocks noGrp="1"/>
          </p:cNvSpPr>
          <p:nvPr>
            <p:ph type="dt" sz="half" idx="10"/>
          </p:nvPr>
        </p:nvSpPr>
        <p:spPr>
          <a:xfrm>
            <a:off x="8970264" y="6455664"/>
            <a:ext cx="2743200" cy="365125"/>
          </a:xfrm>
        </p:spPr>
        <p:txBody>
          <a:bodyPr vert="horz" lIns="91440" tIns="45720" rIns="91440" bIns="45720" rtlCol="0" anchor="ctr">
            <a:normAutofit/>
          </a:bodyPr>
          <a:lstStyle/>
          <a:p>
            <a:pPr algn="r">
              <a:spcAft>
                <a:spcPts val="600"/>
              </a:spcAft>
            </a:pPr>
            <a:fld id="{D1FDF9EF-DB47-4322-942A-ABD0E175CAAE}" type="datetime1">
              <a:rPr lang="en-US" sz="1100">
                <a:solidFill>
                  <a:schemeClr val="tx1">
                    <a:lumMod val="50000"/>
                    <a:lumOff val="50000"/>
                  </a:schemeClr>
                </a:solidFill>
              </a:rPr>
              <a:pPr algn="r">
                <a:spcAft>
                  <a:spcPts val="600"/>
                </a:spcAft>
              </a:pPr>
              <a:t>1/22/25</a:t>
            </a:fld>
            <a:endParaRPr lang="en-US" sz="110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EB1136E7-C862-2267-F5B9-380058012E9A}"/>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lgn="r">
              <a:spcAft>
                <a:spcPts val="600"/>
              </a:spcAft>
            </a:pPr>
            <a:fld id="{06A64E71-2E9E-4614-BF38-834305BC17BB}" type="slidenum">
              <a:rPr lang="en-US" sz="1100">
                <a:solidFill>
                  <a:schemeClr val="tx1">
                    <a:lumMod val="50000"/>
                    <a:lumOff val="50000"/>
                  </a:schemeClr>
                </a:solidFill>
              </a:rPr>
              <a:pPr algn="r">
                <a:spcAft>
                  <a:spcPts val="600"/>
                </a:spcAft>
              </a:pPr>
              <a:t>12</a:t>
            </a:fld>
            <a:endParaRPr lang="en-US" sz="1100">
              <a:solidFill>
                <a:schemeClr val="tx1">
                  <a:lumMod val="50000"/>
                  <a:lumOff val="50000"/>
                </a:schemeClr>
              </a:solidFill>
            </a:endParaRPr>
          </a:p>
        </p:txBody>
      </p:sp>
      <p:graphicFrame>
        <p:nvGraphicFramePr>
          <p:cNvPr id="4" name="Table 3">
            <a:extLst>
              <a:ext uri="{FF2B5EF4-FFF2-40B4-BE49-F238E27FC236}">
                <a16:creationId xmlns:a16="http://schemas.microsoft.com/office/drawing/2014/main" id="{91E01D7D-52F8-2F40-5300-67AFC45BEBAC}"/>
              </a:ext>
            </a:extLst>
          </p:cNvPr>
          <p:cNvGraphicFramePr>
            <a:graphicFrameLocks noGrp="1"/>
          </p:cNvGraphicFramePr>
          <p:nvPr>
            <p:extLst>
              <p:ext uri="{D42A27DB-BD31-4B8C-83A1-F6EECF244321}">
                <p14:modId xmlns:p14="http://schemas.microsoft.com/office/powerpoint/2010/main" val="1184246699"/>
              </p:ext>
            </p:extLst>
          </p:nvPr>
        </p:nvGraphicFramePr>
        <p:xfrm>
          <a:off x="5138644" y="2152840"/>
          <a:ext cx="5953316" cy="2552320"/>
        </p:xfrm>
        <a:graphic>
          <a:graphicData uri="http://schemas.openxmlformats.org/drawingml/2006/table">
            <a:tbl>
              <a:tblPr firstRow="1" bandRow="1">
                <a:noFill/>
                <a:tableStyleId>{5C22544A-7EE6-4342-B048-85BDC9FD1C3A}</a:tableStyleId>
              </a:tblPr>
              <a:tblGrid>
                <a:gridCol w="3860697">
                  <a:extLst>
                    <a:ext uri="{9D8B030D-6E8A-4147-A177-3AD203B41FA5}">
                      <a16:colId xmlns:a16="http://schemas.microsoft.com/office/drawing/2014/main" val="233838606"/>
                    </a:ext>
                  </a:extLst>
                </a:gridCol>
                <a:gridCol w="2092619">
                  <a:extLst>
                    <a:ext uri="{9D8B030D-6E8A-4147-A177-3AD203B41FA5}">
                      <a16:colId xmlns:a16="http://schemas.microsoft.com/office/drawing/2014/main" val="2900090091"/>
                    </a:ext>
                  </a:extLst>
                </a:gridCol>
              </a:tblGrid>
              <a:tr h="1401890">
                <a:tc>
                  <a:txBody>
                    <a:bodyPr/>
                    <a:lstStyle/>
                    <a:p>
                      <a:r>
                        <a:rPr lang="en-GB" sz="2500" b="0" cap="none" spc="0">
                          <a:solidFill>
                            <a:schemeClr val="tx1"/>
                          </a:solidFill>
                        </a:rPr>
                        <a:t>Average debt on graduation</a:t>
                      </a:r>
                      <a:endParaRPr lang="en-US" sz="2500" b="0" cap="none" spc="0">
                        <a:solidFill>
                          <a:schemeClr val="tx1"/>
                        </a:solidFill>
                      </a:endParaRPr>
                    </a:p>
                  </a:txBody>
                  <a:tcPr marL="132017" marR="188595" marT="37719" marB="282893" anchor="b">
                    <a:lnL w="12700" cmpd="sng">
                      <a:noFill/>
                    </a:lnL>
                    <a:lnR w="12700" cmpd="sng">
                      <a:noFill/>
                    </a:lnR>
                    <a:lnT w="9525" cap="flat" cmpd="sng" algn="ctr">
                      <a:noFill/>
                      <a:prstDash val="solid"/>
                    </a:lnT>
                    <a:lnB w="38100" cmpd="sng">
                      <a:noFill/>
                    </a:lnB>
                    <a:noFill/>
                  </a:tcPr>
                </a:tc>
                <a:tc>
                  <a:txBody>
                    <a:bodyPr/>
                    <a:lstStyle/>
                    <a:p>
                      <a:r>
                        <a:rPr lang="en-GB" sz="2500" b="0" cap="none" spc="0" dirty="0">
                          <a:solidFill>
                            <a:srgbClr val="FF0000"/>
                          </a:solidFill>
                        </a:rPr>
                        <a:t>£50,500</a:t>
                      </a:r>
                      <a:endParaRPr lang="en-US" sz="2500" b="0" cap="none" spc="0" dirty="0">
                        <a:solidFill>
                          <a:srgbClr val="FF0000"/>
                        </a:solidFill>
                      </a:endParaRPr>
                    </a:p>
                  </a:txBody>
                  <a:tcPr marL="132017" marR="188595" marT="37719" marB="282893"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1381006974"/>
                  </a:ext>
                </a:extLst>
              </a:tr>
              <a:tr h="1150430">
                <a:tc>
                  <a:txBody>
                    <a:bodyPr/>
                    <a:lstStyle/>
                    <a:p>
                      <a:r>
                        <a:rPr lang="en-GB" sz="2500" cap="none" spc="0" dirty="0">
                          <a:solidFill>
                            <a:schemeClr val="tx1"/>
                          </a:solidFill>
                        </a:rPr>
                        <a:t>Average lifetime repayments</a:t>
                      </a:r>
                      <a:endParaRPr lang="en-US" sz="2500" cap="none" spc="0" dirty="0">
                        <a:solidFill>
                          <a:schemeClr val="tx1"/>
                        </a:solidFill>
                      </a:endParaRPr>
                    </a:p>
                  </a:txBody>
                  <a:tcPr marL="132017" marR="188595" marT="37719" marB="282893">
                    <a:lnL w="9525" cap="flat" cmpd="sng" algn="ctr">
                      <a:solidFill>
                        <a:schemeClr val="tx1"/>
                      </a:solidFill>
                      <a:prstDash val="solid"/>
                    </a:lnL>
                    <a:lnR w="12700" cmpd="sng">
                      <a:noFill/>
                      <a:prstDash val="solid"/>
                    </a:lnR>
                    <a:lnT w="38100" cmpd="sng">
                      <a:noFill/>
                    </a:lnT>
                    <a:lnB w="12700" cmpd="sng">
                      <a:noFill/>
                      <a:prstDash val="solid"/>
                    </a:lnB>
                    <a:noFill/>
                  </a:tcPr>
                </a:tc>
                <a:tc>
                  <a:txBody>
                    <a:bodyPr/>
                    <a:lstStyle/>
                    <a:p>
                      <a:r>
                        <a:rPr lang="en-GB" sz="2500" cap="none" spc="0" dirty="0">
                          <a:solidFill>
                            <a:schemeClr val="tx1"/>
                          </a:solidFill>
                        </a:rPr>
                        <a:t>M £53,800  </a:t>
                      </a:r>
                    </a:p>
                    <a:p>
                      <a:r>
                        <a:rPr lang="en-GB" sz="2500" cap="none" spc="0" dirty="0">
                          <a:solidFill>
                            <a:schemeClr val="tx1"/>
                          </a:solidFill>
                        </a:rPr>
                        <a:t>F £42,100</a:t>
                      </a:r>
                      <a:endParaRPr lang="en-US" sz="2500" cap="none" spc="0" dirty="0">
                        <a:solidFill>
                          <a:schemeClr val="tx1"/>
                        </a:solidFill>
                      </a:endParaRPr>
                    </a:p>
                  </a:txBody>
                  <a:tcPr marL="132017" marR="188595" marT="37719" marB="282893">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3868926516"/>
                  </a:ext>
                </a:extLst>
              </a:tr>
            </a:tbl>
          </a:graphicData>
        </a:graphic>
      </p:graphicFrame>
    </p:spTree>
    <p:extLst>
      <p:ext uri="{BB962C8B-B14F-4D97-AF65-F5344CB8AC3E}">
        <p14:creationId xmlns:p14="http://schemas.microsoft.com/office/powerpoint/2010/main" val="2698258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EE041C-1EDE-334D-3FC1-9D71DDEE90F5}"/>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5C6D27E-BFF5-3923-A512-92853013A151}"/>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Baseline scenario – costs</a:t>
            </a:r>
          </a:p>
        </p:txBody>
      </p:sp>
      <p:sp>
        <p:nvSpPr>
          <p:cNvPr id="6" name="Date Placeholder 5">
            <a:extLst>
              <a:ext uri="{FF2B5EF4-FFF2-40B4-BE49-F238E27FC236}">
                <a16:creationId xmlns:a16="http://schemas.microsoft.com/office/drawing/2014/main" id="{B4CBA577-3575-181B-9993-182A8F845C66}"/>
              </a:ext>
            </a:extLst>
          </p:cNvPr>
          <p:cNvSpPr>
            <a:spLocks noGrp="1"/>
          </p:cNvSpPr>
          <p:nvPr>
            <p:ph type="dt" sz="half" idx="10"/>
          </p:nvPr>
        </p:nvSpPr>
        <p:spPr>
          <a:xfrm>
            <a:off x="8970264" y="6455664"/>
            <a:ext cx="2743200" cy="365125"/>
          </a:xfrm>
        </p:spPr>
        <p:txBody>
          <a:bodyPr vert="horz" lIns="91440" tIns="45720" rIns="91440" bIns="45720" rtlCol="0" anchor="ctr">
            <a:normAutofit/>
          </a:bodyPr>
          <a:lstStyle/>
          <a:p>
            <a:pPr algn="r">
              <a:spcAft>
                <a:spcPts val="600"/>
              </a:spcAft>
            </a:pPr>
            <a:fld id="{D1FDF9EF-DB47-4322-942A-ABD0E175CAAE}" type="datetime1">
              <a:rPr lang="en-US" sz="1100">
                <a:solidFill>
                  <a:schemeClr val="tx1">
                    <a:lumMod val="50000"/>
                    <a:lumOff val="50000"/>
                  </a:schemeClr>
                </a:solidFill>
              </a:rPr>
              <a:pPr algn="r">
                <a:spcAft>
                  <a:spcPts val="600"/>
                </a:spcAft>
              </a:pPr>
              <a:t>1/22/25</a:t>
            </a:fld>
            <a:endParaRPr lang="en-US" sz="110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8B1664C7-3FE1-D818-08DD-83A5B706FDFF}"/>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lgn="r">
              <a:spcAft>
                <a:spcPts val="600"/>
              </a:spcAft>
            </a:pPr>
            <a:fld id="{06A64E71-2E9E-4614-BF38-834305BC17BB}" type="slidenum">
              <a:rPr lang="en-US" sz="1100">
                <a:solidFill>
                  <a:schemeClr val="tx1">
                    <a:lumMod val="50000"/>
                    <a:lumOff val="50000"/>
                  </a:schemeClr>
                </a:solidFill>
              </a:rPr>
              <a:pPr algn="r">
                <a:spcAft>
                  <a:spcPts val="600"/>
                </a:spcAft>
              </a:pPr>
              <a:t>13</a:t>
            </a:fld>
            <a:endParaRPr lang="en-US" sz="1100">
              <a:solidFill>
                <a:schemeClr val="tx1">
                  <a:lumMod val="50000"/>
                  <a:lumOff val="50000"/>
                </a:schemeClr>
              </a:solidFill>
            </a:endParaRPr>
          </a:p>
        </p:txBody>
      </p:sp>
      <p:graphicFrame>
        <p:nvGraphicFramePr>
          <p:cNvPr id="4" name="Table 3">
            <a:extLst>
              <a:ext uri="{FF2B5EF4-FFF2-40B4-BE49-F238E27FC236}">
                <a16:creationId xmlns:a16="http://schemas.microsoft.com/office/drawing/2014/main" id="{47B1B7AE-AB2E-A517-3A10-31CD63EB5E07}"/>
              </a:ext>
            </a:extLst>
          </p:cNvPr>
          <p:cNvGraphicFramePr>
            <a:graphicFrameLocks noGrp="1"/>
          </p:cNvGraphicFramePr>
          <p:nvPr>
            <p:extLst>
              <p:ext uri="{D42A27DB-BD31-4B8C-83A1-F6EECF244321}">
                <p14:modId xmlns:p14="http://schemas.microsoft.com/office/powerpoint/2010/main" val="928892817"/>
              </p:ext>
            </p:extLst>
          </p:nvPr>
        </p:nvGraphicFramePr>
        <p:xfrm>
          <a:off x="4502428" y="1107303"/>
          <a:ext cx="7225749" cy="4643395"/>
        </p:xfrm>
        <a:graphic>
          <a:graphicData uri="http://schemas.openxmlformats.org/drawingml/2006/table">
            <a:tbl>
              <a:tblPr firstRow="1" bandRow="1">
                <a:noFill/>
                <a:tableStyleId>{5C22544A-7EE6-4342-B048-85BDC9FD1C3A}</a:tableStyleId>
              </a:tblPr>
              <a:tblGrid>
                <a:gridCol w="3943408">
                  <a:extLst>
                    <a:ext uri="{9D8B030D-6E8A-4147-A177-3AD203B41FA5}">
                      <a16:colId xmlns:a16="http://schemas.microsoft.com/office/drawing/2014/main" val="832354416"/>
                    </a:ext>
                  </a:extLst>
                </a:gridCol>
                <a:gridCol w="3282341">
                  <a:extLst>
                    <a:ext uri="{9D8B030D-6E8A-4147-A177-3AD203B41FA5}">
                      <a16:colId xmlns:a16="http://schemas.microsoft.com/office/drawing/2014/main" val="1422863265"/>
                    </a:ext>
                  </a:extLst>
                </a:gridCol>
              </a:tblGrid>
              <a:tr h="1758025">
                <a:tc>
                  <a:txBody>
                    <a:bodyPr/>
                    <a:lstStyle/>
                    <a:p>
                      <a:r>
                        <a:rPr lang="en-GB" sz="2400" b="0" cap="none" spc="0" dirty="0">
                          <a:solidFill>
                            <a:schemeClr val="tx1"/>
                          </a:solidFill>
                        </a:rPr>
                        <a:t>Income for HEIs</a:t>
                      </a:r>
                      <a:endParaRPr lang="en-US" sz="2400" b="0" cap="none" spc="0" dirty="0">
                        <a:solidFill>
                          <a:schemeClr val="tx1"/>
                        </a:solidFill>
                      </a:endParaRPr>
                    </a:p>
                  </a:txBody>
                  <a:tcPr marL="165554" marR="426535" marT="47301" marB="354758" anchor="b">
                    <a:lnL w="12700" cmpd="sng">
                      <a:noFill/>
                    </a:lnL>
                    <a:lnR w="12700" cmpd="sng">
                      <a:noFill/>
                    </a:lnR>
                    <a:lnT w="9525" cap="flat" cmpd="sng" algn="ctr">
                      <a:noFill/>
                      <a:prstDash val="solid"/>
                    </a:lnT>
                    <a:lnB w="38100" cmpd="sng">
                      <a:noFill/>
                    </a:lnB>
                    <a:noFill/>
                  </a:tcPr>
                </a:tc>
                <a:tc>
                  <a:txBody>
                    <a:bodyPr/>
                    <a:lstStyle/>
                    <a:p>
                      <a:r>
                        <a:rPr lang="en-GB" sz="2400" b="0" cap="none" spc="0" dirty="0">
                          <a:solidFill>
                            <a:srgbClr val="FF0000"/>
                          </a:solidFill>
                        </a:rPr>
                        <a:t>£12,451m</a:t>
                      </a:r>
                      <a:endParaRPr lang="en-US" sz="2400" b="0" cap="none" spc="0" dirty="0">
                        <a:solidFill>
                          <a:srgbClr val="FF0000"/>
                        </a:solidFill>
                      </a:endParaRPr>
                    </a:p>
                  </a:txBody>
                  <a:tcPr marL="165554" marR="426535" marT="47301" marB="354758"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193641329"/>
                  </a:ext>
                </a:extLst>
              </a:tr>
              <a:tr h="1442685">
                <a:tc>
                  <a:txBody>
                    <a:bodyPr/>
                    <a:lstStyle/>
                    <a:p>
                      <a:r>
                        <a:rPr lang="en-GB" sz="2400" cap="none" spc="0" dirty="0">
                          <a:solidFill>
                            <a:schemeClr val="tx1"/>
                          </a:solidFill>
                        </a:rPr>
                        <a:t>Cost to the Exchequer</a:t>
                      </a:r>
                      <a:endParaRPr lang="en-US" sz="2400" cap="none" spc="0" dirty="0">
                        <a:solidFill>
                          <a:schemeClr val="tx1"/>
                        </a:solidFill>
                      </a:endParaRPr>
                    </a:p>
                  </a:txBody>
                  <a:tcPr marL="165554" marR="426535" marT="47301" marB="354758">
                    <a:lnL w="9525" cap="flat" cmpd="sng" algn="ctr">
                      <a:solidFill>
                        <a:schemeClr val="tx1"/>
                      </a:solidFill>
                      <a:prstDash val="solid"/>
                    </a:lnL>
                    <a:lnR w="12700" cmpd="sng">
                      <a:noFill/>
                      <a:prstDash val="solid"/>
                    </a:lnR>
                    <a:lnT w="38100" cmpd="sng">
                      <a:noFill/>
                    </a:lnT>
                    <a:lnB w="9525" cap="flat" cmpd="sng" algn="ctr">
                      <a:noFill/>
                      <a:prstDash val="solid"/>
                    </a:lnB>
                    <a:noFill/>
                  </a:tcPr>
                </a:tc>
                <a:tc>
                  <a:txBody>
                    <a:bodyPr/>
                    <a:lstStyle/>
                    <a:p>
                      <a:r>
                        <a:rPr lang="en-GB" sz="2400" cap="none" spc="0" dirty="0">
                          <a:solidFill>
                            <a:srgbClr val="FF0000"/>
                          </a:solidFill>
                        </a:rPr>
                        <a:t>(£2,006m) </a:t>
                      </a:r>
                      <a:endParaRPr lang="en-US" sz="2400" cap="none" spc="0" dirty="0">
                        <a:solidFill>
                          <a:srgbClr val="FF0000"/>
                        </a:solidFill>
                      </a:endParaRPr>
                    </a:p>
                  </a:txBody>
                  <a:tcPr marL="165554" marR="426535" marT="47301" marB="354758">
                    <a:lnL w="12700" cmpd="sng">
                      <a:noFill/>
                      <a:prstDash val="solid"/>
                    </a:lnL>
                    <a:lnR w="12700" cmpd="sng">
                      <a:noFill/>
                      <a:prstDash val="solid"/>
                    </a:lnR>
                    <a:lnT w="38100" cmpd="sng">
                      <a:noFill/>
                    </a:lnT>
                    <a:lnB w="9525" cap="flat" cmpd="sng" algn="ctr">
                      <a:noFill/>
                      <a:prstDash val="solid"/>
                    </a:lnB>
                    <a:noFill/>
                  </a:tcPr>
                </a:tc>
                <a:extLst>
                  <a:ext uri="{0D108BD9-81ED-4DB2-BD59-A6C34878D82A}">
                    <a16:rowId xmlns:a16="http://schemas.microsoft.com/office/drawing/2014/main" val="3683504893"/>
                  </a:ext>
                </a:extLst>
              </a:tr>
              <a:tr h="1442685">
                <a:tc>
                  <a:txBody>
                    <a:bodyPr/>
                    <a:lstStyle/>
                    <a:p>
                      <a:r>
                        <a:rPr lang="en-GB" sz="2400" cap="none" spc="0" dirty="0">
                          <a:solidFill>
                            <a:schemeClr val="tx1"/>
                          </a:solidFill>
                        </a:rPr>
                        <a:t>Cost to graduates</a:t>
                      </a:r>
                      <a:endParaRPr lang="en-US" sz="2400" cap="none" spc="0" dirty="0">
                        <a:solidFill>
                          <a:schemeClr val="tx1"/>
                        </a:solidFill>
                      </a:endParaRPr>
                    </a:p>
                  </a:txBody>
                  <a:tcPr marL="165554" marR="426535" marT="47301" marB="354758">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en-GB" sz="2400" cap="none" spc="0" dirty="0">
                          <a:solidFill>
                            <a:srgbClr val="FF0000"/>
                          </a:solidFill>
                        </a:rPr>
                        <a:t>(£50,500) </a:t>
                      </a:r>
                      <a:endParaRPr lang="en-US" sz="2400" cap="none" spc="0" dirty="0">
                        <a:solidFill>
                          <a:srgbClr val="FF0000"/>
                        </a:solidFill>
                      </a:endParaRPr>
                    </a:p>
                  </a:txBody>
                  <a:tcPr marL="165554" marR="426535" marT="47301" marB="354758">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4160307097"/>
                  </a:ext>
                </a:extLst>
              </a:tr>
            </a:tbl>
          </a:graphicData>
        </a:graphic>
      </p:graphicFrame>
    </p:spTree>
    <p:extLst>
      <p:ext uri="{BB962C8B-B14F-4D97-AF65-F5344CB8AC3E}">
        <p14:creationId xmlns:p14="http://schemas.microsoft.com/office/powerpoint/2010/main" val="1523970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6D547A0-9B69-92EA-6B0A-EA005815AB7C}"/>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814D9C-4E67-B7EB-2E75-957D0FAD518C}"/>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3700" kern="1200">
                <a:solidFill>
                  <a:srgbClr val="FFFFFF"/>
                </a:solidFill>
                <a:latin typeface="+mj-lt"/>
                <a:ea typeface="+mj-ea"/>
                <a:cs typeface="+mj-cs"/>
              </a:rPr>
              <a:t>Balance of contribution between the exchequer and graduates</a:t>
            </a:r>
          </a:p>
        </p:txBody>
      </p:sp>
      <p:sp>
        <p:nvSpPr>
          <p:cNvPr id="3" name="TextBox 2">
            <a:extLst>
              <a:ext uri="{FF2B5EF4-FFF2-40B4-BE49-F238E27FC236}">
                <a16:creationId xmlns:a16="http://schemas.microsoft.com/office/drawing/2014/main" id="{7B8B129D-F312-641E-24FD-76110EEF7A72}"/>
              </a:ext>
            </a:extLst>
          </p:cNvPr>
          <p:cNvSpPr txBox="1"/>
          <p:nvPr/>
        </p:nvSpPr>
        <p:spPr>
          <a:xfrm>
            <a:off x="8572499" y="390832"/>
            <a:ext cx="3233585" cy="873612"/>
          </a:xfrm>
          <a:prstGeom prst="rect">
            <a:avLst/>
          </a:prstGeom>
        </p:spPr>
        <p:txBody>
          <a:bodyPr vert="horz" lIns="91440" tIns="45720" rIns="91440" bIns="45720" rtlCol="0" anchor="ctr">
            <a:normAutofit/>
          </a:bodyPr>
          <a:lstStyle/>
          <a:p>
            <a:pPr>
              <a:lnSpc>
                <a:spcPct val="90000"/>
              </a:lnSpc>
              <a:spcBef>
                <a:spcPts val="1000"/>
              </a:spcBef>
            </a:pPr>
            <a:r>
              <a:rPr lang="en-US" sz="2000" kern="1200" dirty="0">
                <a:solidFill>
                  <a:srgbClr val="FFFFFF"/>
                </a:solidFill>
                <a:latin typeface="+mn-lt"/>
                <a:ea typeface="+mn-ea"/>
                <a:cs typeface="+mn-cs"/>
              </a:rPr>
              <a:t>Source: London Economics</a:t>
            </a:r>
          </a:p>
        </p:txBody>
      </p:sp>
      <p:sp>
        <p:nvSpPr>
          <p:cNvPr id="6" name="Date Placeholder 5">
            <a:extLst>
              <a:ext uri="{FF2B5EF4-FFF2-40B4-BE49-F238E27FC236}">
                <a16:creationId xmlns:a16="http://schemas.microsoft.com/office/drawing/2014/main" id="{BE4D5FA5-AF9C-580B-DBE8-0A71DC7301A2}"/>
              </a:ext>
            </a:extLst>
          </p:cNvPr>
          <p:cNvSpPr>
            <a:spLocks noGrp="1"/>
          </p:cNvSpPr>
          <p:nvPr>
            <p:ph type="dt" sz="half" idx="10"/>
          </p:nvPr>
        </p:nvSpPr>
        <p:spPr>
          <a:xfrm>
            <a:off x="8970264" y="6455664"/>
            <a:ext cx="2743200" cy="365125"/>
          </a:xfrm>
        </p:spPr>
        <p:txBody>
          <a:bodyPr vert="horz" lIns="91440" tIns="45720" rIns="91440" bIns="45720" rtlCol="0" anchor="ctr">
            <a:normAutofit/>
          </a:bodyPr>
          <a:lstStyle/>
          <a:p>
            <a:pPr algn="r">
              <a:spcAft>
                <a:spcPts val="600"/>
              </a:spcAft>
            </a:pPr>
            <a:fld id="{D1FDF9EF-DB47-4322-942A-ABD0E175CAAE}" type="datetime1">
              <a:rPr lang="en-US" sz="1100">
                <a:solidFill>
                  <a:schemeClr val="tx1">
                    <a:lumMod val="50000"/>
                    <a:lumOff val="50000"/>
                  </a:schemeClr>
                </a:solidFill>
              </a:rPr>
              <a:pPr algn="r">
                <a:spcAft>
                  <a:spcPts val="600"/>
                </a:spcAft>
              </a:pPr>
              <a:t>1/22/25</a:t>
            </a:fld>
            <a:endParaRPr lang="en-US" sz="110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C9FFB538-2ADB-6770-AA9F-EDB4FCB5909C}"/>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lgn="r">
              <a:spcAft>
                <a:spcPts val="600"/>
              </a:spcAft>
            </a:pPr>
            <a:fld id="{06A64E71-2E9E-4614-BF38-834305BC17BB}" type="slidenum">
              <a:rPr lang="en-US" sz="1100">
                <a:solidFill>
                  <a:schemeClr val="tx1">
                    <a:lumMod val="50000"/>
                    <a:lumOff val="50000"/>
                  </a:schemeClr>
                </a:solidFill>
              </a:rPr>
              <a:pPr algn="r">
                <a:spcAft>
                  <a:spcPts val="600"/>
                </a:spcAft>
              </a:pPr>
              <a:t>14</a:t>
            </a:fld>
            <a:endParaRPr lang="en-US" sz="1100">
              <a:solidFill>
                <a:schemeClr val="tx1">
                  <a:lumMod val="50000"/>
                  <a:lumOff val="50000"/>
                </a:schemeClr>
              </a:solidFill>
            </a:endParaRPr>
          </a:p>
        </p:txBody>
      </p:sp>
      <p:graphicFrame>
        <p:nvGraphicFramePr>
          <p:cNvPr id="4" name="Chart 3">
            <a:extLst>
              <a:ext uri="{FF2B5EF4-FFF2-40B4-BE49-F238E27FC236}">
                <a16:creationId xmlns:a16="http://schemas.microsoft.com/office/drawing/2014/main" id="{ACDE75C2-47E2-178A-1BB1-A6BD3C50AA40}"/>
              </a:ext>
            </a:extLst>
          </p:cNvPr>
          <p:cNvGraphicFramePr>
            <a:graphicFrameLocks/>
          </p:cNvGraphicFramePr>
          <p:nvPr>
            <p:extLst>
              <p:ext uri="{D42A27DB-BD31-4B8C-83A1-F6EECF244321}">
                <p14:modId xmlns:p14="http://schemas.microsoft.com/office/powerpoint/2010/main" val="287857066"/>
              </p:ext>
            </p:extLst>
          </p:nvPr>
        </p:nvGraphicFramePr>
        <p:xfrm>
          <a:off x="432225" y="1966293"/>
          <a:ext cx="11327549" cy="44521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7036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ED80ED-FFDA-0368-472B-06782491D70C}"/>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426A76-77AA-8545-9C7B-8D1BE7FD3498}"/>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3700" kern="1200" dirty="0">
                <a:solidFill>
                  <a:srgbClr val="FFFFFF"/>
                </a:solidFill>
                <a:latin typeface="+mj-lt"/>
                <a:ea typeface="+mj-ea"/>
                <a:cs typeface="+mj-cs"/>
              </a:rPr>
              <a:t>Student population sizes</a:t>
            </a:r>
          </a:p>
        </p:txBody>
      </p:sp>
      <p:sp>
        <p:nvSpPr>
          <p:cNvPr id="3" name="TextBox 2">
            <a:extLst>
              <a:ext uri="{FF2B5EF4-FFF2-40B4-BE49-F238E27FC236}">
                <a16:creationId xmlns:a16="http://schemas.microsoft.com/office/drawing/2014/main" id="{9BF694B9-EAB1-A440-D87C-508243F282FA}"/>
              </a:ext>
            </a:extLst>
          </p:cNvPr>
          <p:cNvSpPr txBox="1"/>
          <p:nvPr/>
        </p:nvSpPr>
        <p:spPr>
          <a:xfrm>
            <a:off x="8572499" y="390832"/>
            <a:ext cx="3233585" cy="873612"/>
          </a:xfrm>
          <a:prstGeom prst="rect">
            <a:avLst/>
          </a:prstGeom>
        </p:spPr>
        <p:txBody>
          <a:bodyPr vert="horz" lIns="91440" tIns="45720" rIns="91440" bIns="45720" rtlCol="0" anchor="ctr">
            <a:normAutofit/>
          </a:bodyPr>
          <a:lstStyle/>
          <a:p>
            <a:pPr>
              <a:lnSpc>
                <a:spcPct val="90000"/>
              </a:lnSpc>
              <a:spcBef>
                <a:spcPts val="1000"/>
              </a:spcBef>
            </a:pPr>
            <a:r>
              <a:rPr lang="en-US" sz="2000" dirty="0">
                <a:solidFill>
                  <a:srgbClr val="FFFFFF"/>
                </a:solidFill>
              </a:rPr>
              <a:t>Source: HESA</a:t>
            </a:r>
            <a:endParaRPr lang="en-US" sz="2000" kern="1200" dirty="0">
              <a:solidFill>
                <a:srgbClr val="FFFFFF"/>
              </a:solidFill>
              <a:latin typeface="+mn-lt"/>
              <a:ea typeface="+mn-ea"/>
              <a:cs typeface="+mn-cs"/>
            </a:endParaRPr>
          </a:p>
        </p:txBody>
      </p:sp>
      <p:pic>
        <p:nvPicPr>
          <p:cNvPr id="7" name="Picture 6" descr="A graph with numbers and text&#10;&#10;Description automatically generated with medium confidence">
            <a:extLst>
              <a:ext uri="{FF2B5EF4-FFF2-40B4-BE49-F238E27FC236}">
                <a16:creationId xmlns:a16="http://schemas.microsoft.com/office/drawing/2014/main" id="{30A02D9C-C8E6-D697-F27A-EF4ADC302C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310" y="1966293"/>
            <a:ext cx="10061378" cy="4452160"/>
          </a:xfrm>
          <a:prstGeom prst="rect">
            <a:avLst/>
          </a:prstGeom>
        </p:spPr>
      </p:pic>
      <p:sp>
        <p:nvSpPr>
          <p:cNvPr id="6" name="Date Placeholder 5">
            <a:extLst>
              <a:ext uri="{FF2B5EF4-FFF2-40B4-BE49-F238E27FC236}">
                <a16:creationId xmlns:a16="http://schemas.microsoft.com/office/drawing/2014/main" id="{1EC51F75-580D-6C46-A7FD-2E99365E328C}"/>
              </a:ext>
            </a:extLst>
          </p:cNvPr>
          <p:cNvSpPr>
            <a:spLocks noGrp="1"/>
          </p:cNvSpPr>
          <p:nvPr>
            <p:ph type="dt" sz="half" idx="10"/>
          </p:nvPr>
        </p:nvSpPr>
        <p:spPr>
          <a:xfrm>
            <a:off x="8970264" y="6455664"/>
            <a:ext cx="2743200" cy="365125"/>
          </a:xfrm>
        </p:spPr>
        <p:txBody>
          <a:bodyPr vert="horz" lIns="91440" tIns="45720" rIns="91440" bIns="45720" rtlCol="0" anchor="ctr">
            <a:normAutofit/>
          </a:bodyPr>
          <a:lstStyle/>
          <a:p>
            <a:pPr algn="r">
              <a:spcAft>
                <a:spcPts val="600"/>
              </a:spcAft>
            </a:pPr>
            <a:fld id="{D1FDF9EF-DB47-4322-942A-ABD0E175CAAE}" type="datetime1">
              <a:rPr lang="en-US" sz="1100">
                <a:solidFill>
                  <a:schemeClr val="tx1">
                    <a:lumMod val="50000"/>
                    <a:lumOff val="50000"/>
                  </a:schemeClr>
                </a:solidFill>
              </a:rPr>
              <a:pPr algn="r">
                <a:spcAft>
                  <a:spcPts val="600"/>
                </a:spcAft>
              </a:pPr>
              <a:t>1/22/25</a:t>
            </a:fld>
            <a:endParaRPr lang="en-US" sz="110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B96278D8-3A38-5FBB-9DCA-148B7962AF70}"/>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lgn="r">
              <a:spcAft>
                <a:spcPts val="600"/>
              </a:spcAft>
            </a:pPr>
            <a:fld id="{06A64E71-2E9E-4614-BF38-834305BC17BB}" type="slidenum">
              <a:rPr lang="en-US" sz="1100">
                <a:solidFill>
                  <a:schemeClr val="tx1">
                    <a:lumMod val="50000"/>
                    <a:lumOff val="50000"/>
                  </a:schemeClr>
                </a:solidFill>
              </a:rPr>
              <a:pPr algn="r">
                <a:spcAft>
                  <a:spcPts val="600"/>
                </a:spcAft>
              </a:pPr>
              <a:t>15</a:t>
            </a:fld>
            <a:endParaRPr lang="en-US" sz="1100">
              <a:solidFill>
                <a:schemeClr val="tx1">
                  <a:lumMod val="50000"/>
                  <a:lumOff val="50000"/>
                </a:schemeClr>
              </a:solidFill>
            </a:endParaRPr>
          </a:p>
        </p:txBody>
      </p:sp>
    </p:spTree>
    <p:extLst>
      <p:ext uri="{BB962C8B-B14F-4D97-AF65-F5344CB8AC3E}">
        <p14:creationId xmlns:p14="http://schemas.microsoft.com/office/powerpoint/2010/main" val="708259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927D54-2C1C-9C65-92BF-D8CCA42A7550}"/>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C5A353-1AB6-C43A-5BDC-87D92B4603DC}"/>
              </a:ext>
            </a:extLst>
          </p:cNvPr>
          <p:cNvSpPr>
            <a:spLocks noGrp="1"/>
          </p:cNvSpPr>
          <p:nvPr>
            <p:ph type="title"/>
          </p:nvPr>
        </p:nvSpPr>
        <p:spPr>
          <a:xfrm>
            <a:off x="699713" y="248038"/>
            <a:ext cx="7063721" cy="1159200"/>
          </a:xfrm>
        </p:spPr>
        <p:txBody>
          <a:bodyPr vert="horz" lIns="91440" tIns="45720" rIns="91440" bIns="45720" rtlCol="0" anchor="ctr">
            <a:normAutofit/>
          </a:bodyPr>
          <a:lstStyle/>
          <a:p>
            <a:pPr>
              <a:defRPr sz="1400" b="0" i="0" u="none" strike="noStrike" kern="1200" spc="0" baseline="0">
                <a:solidFill>
                  <a:prstClr val="black">
                    <a:lumMod val="65000"/>
                    <a:lumOff val="35000"/>
                  </a:prstClr>
                </a:solidFill>
                <a:latin typeface="+mn-lt"/>
                <a:ea typeface="+mn-ea"/>
                <a:cs typeface="+mn-cs"/>
              </a:defRPr>
            </a:pPr>
            <a:r>
              <a:rPr lang="en-US" sz="4000" kern="1200">
                <a:solidFill>
                  <a:srgbClr val="FFFFFF"/>
                </a:solidFill>
                <a:latin typeface="+mj-lt"/>
                <a:ea typeface="+mj-ea"/>
                <a:cs typeface="+mj-cs"/>
              </a:rPr>
              <a:t>Baseline application rates</a:t>
            </a:r>
          </a:p>
        </p:txBody>
      </p:sp>
      <p:pic>
        <p:nvPicPr>
          <p:cNvPr id="9" name="Picture 8" descr="A graph with green and orange bars&#10;&#10;Description automatically generated">
            <a:extLst>
              <a:ext uri="{FF2B5EF4-FFF2-40B4-BE49-F238E27FC236}">
                <a16:creationId xmlns:a16="http://schemas.microsoft.com/office/drawing/2014/main" id="{1CD11AE6-24B3-E8A4-E856-A034DE0742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225" y="2252530"/>
            <a:ext cx="11327549" cy="3879686"/>
          </a:xfrm>
          <a:prstGeom prst="rect">
            <a:avLst/>
          </a:prstGeom>
        </p:spPr>
      </p:pic>
      <p:sp>
        <p:nvSpPr>
          <p:cNvPr id="6" name="Date Placeholder 5">
            <a:extLst>
              <a:ext uri="{FF2B5EF4-FFF2-40B4-BE49-F238E27FC236}">
                <a16:creationId xmlns:a16="http://schemas.microsoft.com/office/drawing/2014/main" id="{5DFA8183-E1A0-DD85-A1A4-6E73205795E9}"/>
              </a:ext>
            </a:extLst>
          </p:cNvPr>
          <p:cNvSpPr>
            <a:spLocks noGrp="1"/>
          </p:cNvSpPr>
          <p:nvPr>
            <p:ph type="dt" sz="half" idx="10"/>
          </p:nvPr>
        </p:nvSpPr>
        <p:spPr>
          <a:xfrm>
            <a:off x="8970264" y="6455664"/>
            <a:ext cx="2743200" cy="365125"/>
          </a:xfrm>
        </p:spPr>
        <p:txBody>
          <a:bodyPr vert="horz" lIns="91440" tIns="45720" rIns="91440" bIns="45720" rtlCol="0" anchor="ctr">
            <a:normAutofit/>
          </a:bodyPr>
          <a:lstStyle/>
          <a:p>
            <a:pPr algn="r">
              <a:spcAft>
                <a:spcPts val="600"/>
              </a:spcAft>
            </a:pPr>
            <a:fld id="{D1FDF9EF-DB47-4322-942A-ABD0E175CAAE}" type="datetime1">
              <a:rPr lang="en-US" sz="1100">
                <a:solidFill>
                  <a:schemeClr val="tx1">
                    <a:lumMod val="50000"/>
                    <a:lumOff val="50000"/>
                  </a:schemeClr>
                </a:solidFill>
              </a:rPr>
              <a:pPr algn="r">
                <a:spcAft>
                  <a:spcPts val="600"/>
                </a:spcAft>
              </a:pPr>
              <a:t>1/22/25</a:t>
            </a:fld>
            <a:endParaRPr lang="en-US" sz="110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6FBC3CD9-95BB-50F8-7D54-32F995B81AAA}"/>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lgn="r">
              <a:spcAft>
                <a:spcPts val="600"/>
              </a:spcAft>
            </a:pPr>
            <a:fld id="{06A64E71-2E9E-4614-BF38-834305BC17BB}" type="slidenum">
              <a:rPr lang="en-US" sz="1100">
                <a:solidFill>
                  <a:schemeClr val="tx1">
                    <a:lumMod val="50000"/>
                    <a:lumOff val="50000"/>
                  </a:schemeClr>
                </a:solidFill>
              </a:rPr>
              <a:pPr algn="r">
                <a:spcAft>
                  <a:spcPts val="600"/>
                </a:spcAft>
              </a:pPr>
              <a:t>16</a:t>
            </a:fld>
            <a:endParaRPr lang="en-US" sz="1100">
              <a:solidFill>
                <a:schemeClr val="tx1">
                  <a:lumMod val="50000"/>
                  <a:lumOff val="50000"/>
                </a:schemeClr>
              </a:solidFill>
            </a:endParaRPr>
          </a:p>
        </p:txBody>
      </p:sp>
    </p:spTree>
    <p:extLst>
      <p:ext uri="{BB962C8B-B14F-4D97-AF65-F5344CB8AC3E}">
        <p14:creationId xmlns:p14="http://schemas.microsoft.com/office/powerpoint/2010/main" val="227142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14863E9-6FE1-DDB5-3C18-09F9EEAB6DFD}"/>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3E299C-4A39-38CD-460E-B36234540EE6}"/>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3700" kern="1200">
                <a:solidFill>
                  <a:srgbClr val="FFFFFF"/>
                </a:solidFill>
                <a:latin typeface="+mj-lt"/>
                <a:ea typeface="+mj-ea"/>
                <a:cs typeface="+mj-cs"/>
              </a:rPr>
              <a:t>Increasing fees inline with inflation</a:t>
            </a:r>
          </a:p>
        </p:txBody>
      </p:sp>
      <p:sp>
        <p:nvSpPr>
          <p:cNvPr id="4" name="TextBox 3">
            <a:extLst>
              <a:ext uri="{FF2B5EF4-FFF2-40B4-BE49-F238E27FC236}">
                <a16:creationId xmlns:a16="http://schemas.microsoft.com/office/drawing/2014/main" id="{82734DB4-5EED-4BA8-7F9F-432258D88B5C}"/>
              </a:ext>
            </a:extLst>
          </p:cNvPr>
          <p:cNvSpPr txBox="1"/>
          <p:nvPr/>
        </p:nvSpPr>
        <p:spPr>
          <a:xfrm>
            <a:off x="8572499" y="390832"/>
            <a:ext cx="3233585" cy="873612"/>
          </a:xfrm>
          <a:prstGeom prst="rect">
            <a:avLst/>
          </a:prstGeom>
        </p:spPr>
        <p:txBody>
          <a:bodyPr vert="horz" lIns="91440" tIns="45720" rIns="91440" bIns="45720" rtlCol="0" anchor="ctr">
            <a:normAutofit/>
          </a:bodyPr>
          <a:lstStyle/>
          <a:p>
            <a:pPr>
              <a:lnSpc>
                <a:spcPct val="90000"/>
              </a:lnSpc>
              <a:spcBef>
                <a:spcPts val="1000"/>
              </a:spcBef>
            </a:pPr>
            <a:r>
              <a:rPr lang="en-US" sz="2000" b="1" kern="1200">
                <a:solidFill>
                  <a:srgbClr val="FFFFFF"/>
                </a:solidFill>
                <a:latin typeface="+mn-lt"/>
                <a:ea typeface="+mn-ea"/>
                <a:cs typeface="+mn-cs"/>
              </a:rPr>
              <a:t>Baseline = 68% potential applicants, 77% applicants</a:t>
            </a:r>
          </a:p>
        </p:txBody>
      </p:sp>
      <p:pic>
        <p:nvPicPr>
          <p:cNvPr id="8" name="Picture 7" descr="A graph with text and numbers&#10;&#10;Description automatically generated with medium confidence">
            <a:extLst>
              <a:ext uri="{FF2B5EF4-FFF2-40B4-BE49-F238E27FC236}">
                <a16:creationId xmlns:a16="http://schemas.microsoft.com/office/drawing/2014/main" id="{3D049D58-BD3C-2D27-D219-5CC61F62B6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225" y="2153415"/>
            <a:ext cx="11327549" cy="4077916"/>
          </a:xfrm>
          <a:prstGeom prst="rect">
            <a:avLst/>
          </a:prstGeom>
        </p:spPr>
      </p:pic>
      <p:sp>
        <p:nvSpPr>
          <p:cNvPr id="6" name="Date Placeholder 5">
            <a:extLst>
              <a:ext uri="{FF2B5EF4-FFF2-40B4-BE49-F238E27FC236}">
                <a16:creationId xmlns:a16="http://schemas.microsoft.com/office/drawing/2014/main" id="{9E98C8CF-F6F0-E583-3B56-1A92E244014F}"/>
              </a:ext>
            </a:extLst>
          </p:cNvPr>
          <p:cNvSpPr>
            <a:spLocks noGrp="1"/>
          </p:cNvSpPr>
          <p:nvPr>
            <p:ph type="dt" sz="half" idx="10"/>
          </p:nvPr>
        </p:nvSpPr>
        <p:spPr>
          <a:xfrm>
            <a:off x="8970264" y="6455664"/>
            <a:ext cx="2743200" cy="365125"/>
          </a:xfrm>
        </p:spPr>
        <p:txBody>
          <a:bodyPr vert="horz" lIns="91440" tIns="45720" rIns="91440" bIns="45720" rtlCol="0" anchor="ctr">
            <a:normAutofit/>
          </a:bodyPr>
          <a:lstStyle/>
          <a:p>
            <a:pPr algn="r">
              <a:spcAft>
                <a:spcPts val="600"/>
              </a:spcAft>
            </a:pPr>
            <a:fld id="{D1FDF9EF-DB47-4322-942A-ABD0E175CAAE}" type="datetime1">
              <a:rPr lang="en-US" sz="1100">
                <a:solidFill>
                  <a:schemeClr val="tx1">
                    <a:lumMod val="50000"/>
                    <a:lumOff val="50000"/>
                  </a:schemeClr>
                </a:solidFill>
              </a:rPr>
              <a:pPr algn="r">
                <a:spcAft>
                  <a:spcPts val="600"/>
                </a:spcAft>
              </a:pPr>
              <a:t>1/22/25</a:t>
            </a:fld>
            <a:endParaRPr lang="en-US" sz="110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778D9953-DDCA-5D95-A73E-C3FB2DAE1CC9}"/>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lgn="r">
              <a:spcAft>
                <a:spcPts val="600"/>
              </a:spcAft>
            </a:pPr>
            <a:fld id="{06A64E71-2E9E-4614-BF38-834305BC17BB}" type="slidenum">
              <a:rPr lang="en-US" sz="1100">
                <a:solidFill>
                  <a:schemeClr val="tx1">
                    <a:lumMod val="50000"/>
                    <a:lumOff val="50000"/>
                  </a:schemeClr>
                </a:solidFill>
              </a:rPr>
              <a:pPr algn="r">
                <a:spcAft>
                  <a:spcPts val="600"/>
                </a:spcAft>
              </a:pPr>
              <a:t>17</a:t>
            </a:fld>
            <a:endParaRPr lang="en-US" sz="1100">
              <a:solidFill>
                <a:schemeClr val="tx1">
                  <a:lumMod val="50000"/>
                  <a:lumOff val="50000"/>
                </a:schemeClr>
              </a:solidFill>
            </a:endParaRPr>
          </a:p>
        </p:txBody>
      </p:sp>
    </p:spTree>
    <p:extLst>
      <p:ext uri="{BB962C8B-B14F-4D97-AF65-F5344CB8AC3E}">
        <p14:creationId xmlns:p14="http://schemas.microsoft.com/office/powerpoint/2010/main" val="3506739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AD5FE-C401-6145-652F-DAC6607AFF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B56D0C-DCBF-561E-91FB-37C2769E590E}"/>
              </a:ext>
            </a:extLst>
          </p:cNvPr>
          <p:cNvSpPr>
            <a:spLocks noGrp="1"/>
          </p:cNvSpPr>
          <p:nvPr>
            <p:ph type="title"/>
          </p:nvPr>
        </p:nvSpPr>
        <p:spPr/>
        <p:txBody>
          <a:bodyPr>
            <a:normAutofit/>
          </a:bodyPr>
          <a:lstStyle/>
          <a:p>
            <a:r>
              <a:rPr lang="en-GB" dirty="0"/>
              <a:t>Dismantling the marketisation</a:t>
            </a:r>
          </a:p>
        </p:txBody>
      </p:sp>
      <p:sp>
        <p:nvSpPr>
          <p:cNvPr id="5" name="Slide Number Placeholder 4">
            <a:extLst>
              <a:ext uri="{FF2B5EF4-FFF2-40B4-BE49-F238E27FC236}">
                <a16:creationId xmlns:a16="http://schemas.microsoft.com/office/drawing/2014/main" id="{ADAE11AF-3DE1-EB71-2202-5CC6E11ECE2D}"/>
              </a:ext>
            </a:extLst>
          </p:cNvPr>
          <p:cNvSpPr>
            <a:spLocks noGrp="1"/>
          </p:cNvSpPr>
          <p:nvPr>
            <p:ph type="sldNum" sz="quarter" idx="12"/>
          </p:nvPr>
        </p:nvSpPr>
        <p:spPr/>
        <p:txBody>
          <a:bodyPr/>
          <a:lstStyle/>
          <a:p>
            <a:fld id="{06A64E71-2E9E-4614-BF38-834305BC17BB}" type="slidenum">
              <a:rPr lang="en-GB" smtClean="0"/>
              <a:t>18</a:t>
            </a:fld>
            <a:endParaRPr lang="en-GB"/>
          </a:p>
        </p:txBody>
      </p:sp>
      <p:sp>
        <p:nvSpPr>
          <p:cNvPr id="6" name="Date Placeholder 5">
            <a:extLst>
              <a:ext uri="{FF2B5EF4-FFF2-40B4-BE49-F238E27FC236}">
                <a16:creationId xmlns:a16="http://schemas.microsoft.com/office/drawing/2014/main" id="{E38B378F-A4B9-3945-EF2B-7FD6AEACA7F3}"/>
              </a:ext>
            </a:extLst>
          </p:cNvPr>
          <p:cNvSpPr>
            <a:spLocks noGrp="1"/>
          </p:cNvSpPr>
          <p:nvPr>
            <p:ph type="dt" sz="half" idx="10"/>
          </p:nvPr>
        </p:nvSpPr>
        <p:spPr/>
        <p:txBody>
          <a:bodyPr/>
          <a:lstStyle/>
          <a:p>
            <a:fld id="{D1FDF9EF-DB47-4322-942A-ABD0E175CAAE}" type="datetime1">
              <a:rPr lang="en-GB" smtClean="0"/>
              <a:t>22/01/2025</a:t>
            </a:fld>
            <a:endParaRPr lang="en-GB" dirty="0"/>
          </a:p>
        </p:txBody>
      </p:sp>
      <p:sp>
        <p:nvSpPr>
          <p:cNvPr id="3" name="TextBox 2">
            <a:extLst>
              <a:ext uri="{FF2B5EF4-FFF2-40B4-BE49-F238E27FC236}">
                <a16:creationId xmlns:a16="http://schemas.microsoft.com/office/drawing/2014/main" id="{D3B381FA-0775-AEF1-373B-3B0DE3A2FF19}"/>
              </a:ext>
            </a:extLst>
          </p:cNvPr>
          <p:cNvSpPr txBox="1"/>
          <p:nvPr/>
        </p:nvSpPr>
        <p:spPr>
          <a:xfrm>
            <a:off x="354684" y="1905506"/>
            <a:ext cx="10727267" cy="3785652"/>
          </a:xfrm>
          <a:prstGeom prst="rect">
            <a:avLst/>
          </a:prstGeom>
          <a:noFill/>
        </p:spPr>
        <p:txBody>
          <a:bodyPr wrap="square" rtlCol="0">
            <a:spAutoFit/>
          </a:bodyPr>
          <a:lstStyle/>
          <a:p>
            <a:r>
              <a:rPr lang="en-GB" sz="2400" dirty="0"/>
              <a:t>Tuition fees are paid for the by government - – rising with the cost of inflation</a:t>
            </a:r>
          </a:p>
          <a:p>
            <a:r>
              <a:rPr lang="en-GB" sz="2400" dirty="0"/>
              <a:t>Teaching grants remain – rising with the cost of inflation</a:t>
            </a:r>
          </a:p>
          <a:p>
            <a:r>
              <a:rPr lang="en-GB" sz="2400" dirty="0"/>
              <a:t>Reintroduction of maintenance grants for the poorest students</a:t>
            </a:r>
          </a:p>
          <a:p>
            <a:r>
              <a:rPr lang="en-GB" sz="2400" dirty="0"/>
              <a:t>Maintenance loans are available</a:t>
            </a:r>
          </a:p>
          <a:p>
            <a:endParaRPr lang="en-GB" sz="2400" dirty="0"/>
          </a:p>
          <a:p>
            <a:r>
              <a:rPr lang="en-GB" sz="2400" dirty="0"/>
              <a:t>Real interest rates of </a:t>
            </a:r>
          </a:p>
          <a:p>
            <a:r>
              <a:rPr lang="en-GB" sz="2400" dirty="0"/>
              <a:t>3 per cent during study</a:t>
            </a:r>
          </a:p>
          <a:p>
            <a:r>
              <a:rPr lang="en-GB" sz="2400" dirty="0"/>
              <a:t>0 per cent to 5.5 for postgraduate earnings between £27,571 and £57,570</a:t>
            </a:r>
          </a:p>
          <a:p>
            <a:r>
              <a:rPr lang="en-GB" sz="2400" dirty="0"/>
              <a:t>5.5 per cent thereafter</a:t>
            </a:r>
          </a:p>
          <a:p>
            <a:endParaRPr lang="en-GB" sz="2400" dirty="0"/>
          </a:p>
        </p:txBody>
      </p:sp>
    </p:spTree>
    <p:extLst>
      <p:ext uri="{BB962C8B-B14F-4D97-AF65-F5344CB8AC3E}">
        <p14:creationId xmlns:p14="http://schemas.microsoft.com/office/powerpoint/2010/main" val="3544280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0E254-30CF-F656-3433-6F7F31C414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366F1D-29FE-66CE-E5CD-EC44B1B9F74E}"/>
              </a:ext>
            </a:extLst>
          </p:cNvPr>
          <p:cNvSpPr>
            <a:spLocks noGrp="1"/>
          </p:cNvSpPr>
          <p:nvPr>
            <p:ph type="title"/>
          </p:nvPr>
        </p:nvSpPr>
        <p:spPr/>
        <p:txBody>
          <a:bodyPr>
            <a:normAutofit/>
          </a:bodyPr>
          <a:lstStyle/>
          <a:p>
            <a:r>
              <a:rPr lang="en-GB" dirty="0"/>
              <a:t>Dismantling the marketisation</a:t>
            </a:r>
          </a:p>
        </p:txBody>
      </p:sp>
      <p:sp>
        <p:nvSpPr>
          <p:cNvPr id="5" name="Slide Number Placeholder 4">
            <a:extLst>
              <a:ext uri="{FF2B5EF4-FFF2-40B4-BE49-F238E27FC236}">
                <a16:creationId xmlns:a16="http://schemas.microsoft.com/office/drawing/2014/main" id="{B41BB9DC-AE28-2148-B5B8-48C6BB9D578F}"/>
              </a:ext>
            </a:extLst>
          </p:cNvPr>
          <p:cNvSpPr>
            <a:spLocks noGrp="1"/>
          </p:cNvSpPr>
          <p:nvPr>
            <p:ph type="sldNum" sz="quarter" idx="12"/>
          </p:nvPr>
        </p:nvSpPr>
        <p:spPr/>
        <p:txBody>
          <a:bodyPr/>
          <a:lstStyle/>
          <a:p>
            <a:fld id="{06A64E71-2E9E-4614-BF38-834305BC17BB}" type="slidenum">
              <a:rPr lang="en-GB" smtClean="0"/>
              <a:t>19</a:t>
            </a:fld>
            <a:endParaRPr lang="en-GB"/>
          </a:p>
        </p:txBody>
      </p:sp>
      <p:sp>
        <p:nvSpPr>
          <p:cNvPr id="6" name="Date Placeholder 5">
            <a:extLst>
              <a:ext uri="{FF2B5EF4-FFF2-40B4-BE49-F238E27FC236}">
                <a16:creationId xmlns:a16="http://schemas.microsoft.com/office/drawing/2014/main" id="{D7F2A3A5-521A-ACDD-1DE7-EAB51774983B}"/>
              </a:ext>
            </a:extLst>
          </p:cNvPr>
          <p:cNvSpPr>
            <a:spLocks noGrp="1"/>
          </p:cNvSpPr>
          <p:nvPr>
            <p:ph type="dt" sz="half" idx="10"/>
          </p:nvPr>
        </p:nvSpPr>
        <p:spPr/>
        <p:txBody>
          <a:bodyPr/>
          <a:lstStyle/>
          <a:p>
            <a:fld id="{D1FDF9EF-DB47-4322-942A-ABD0E175CAAE}" type="datetime1">
              <a:rPr lang="en-GB" smtClean="0"/>
              <a:t>22/01/2025</a:t>
            </a:fld>
            <a:endParaRPr lang="en-GB" dirty="0"/>
          </a:p>
        </p:txBody>
      </p:sp>
      <p:sp>
        <p:nvSpPr>
          <p:cNvPr id="3" name="TextBox 2">
            <a:extLst>
              <a:ext uri="{FF2B5EF4-FFF2-40B4-BE49-F238E27FC236}">
                <a16:creationId xmlns:a16="http://schemas.microsoft.com/office/drawing/2014/main" id="{7B708F5B-C7A2-363A-6C41-80A1F7BF93DF}"/>
              </a:ext>
            </a:extLst>
          </p:cNvPr>
          <p:cNvSpPr txBox="1"/>
          <p:nvPr/>
        </p:nvSpPr>
        <p:spPr>
          <a:xfrm>
            <a:off x="379397" y="1681163"/>
            <a:ext cx="10727267" cy="3416320"/>
          </a:xfrm>
          <a:prstGeom prst="rect">
            <a:avLst/>
          </a:prstGeom>
          <a:noFill/>
        </p:spPr>
        <p:txBody>
          <a:bodyPr wrap="square" rtlCol="0">
            <a:spAutoFit/>
          </a:bodyPr>
          <a:lstStyle/>
          <a:p>
            <a:endParaRPr lang="en-GB" sz="2400" dirty="0"/>
          </a:p>
          <a:p>
            <a:r>
              <a:rPr lang="en-GB" sz="2400" dirty="0"/>
              <a:t>A stepped maintenance loan repayment model: </a:t>
            </a:r>
          </a:p>
          <a:p>
            <a:r>
              <a:rPr lang="en-GB" sz="2400" dirty="0"/>
              <a:t>4 per cent on earnings between £12,570 and £27,570 </a:t>
            </a:r>
          </a:p>
          <a:p>
            <a:r>
              <a:rPr lang="en-GB" sz="2400" dirty="0"/>
              <a:t>6 per cent on earnings between £27,571 and £57,570 </a:t>
            </a:r>
          </a:p>
          <a:p>
            <a:r>
              <a:rPr lang="en-GB" sz="2400" dirty="0"/>
              <a:t>3 per cent on earnings over £57,571 </a:t>
            </a:r>
          </a:p>
          <a:p>
            <a:endParaRPr lang="en-GB" sz="2400" dirty="0"/>
          </a:p>
          <a:p>
            <a:r>
              <a:rPr lang="en-GB" sz="2400" dirty="0"/>
              <a:t>The repayment threshold will be uprated with average earnings growth. </a:t>
            </a:r>
          </a:p>
          <a:p>
            <a:endParaRPr lang="en-GB" sz="2400" dirty="0"/>
          </a:p>
          <a:p>
            <a:r>
              <a:rPr lang="en-GB" sz="2400" dirty="0"/>
              <a:t> The debt would be wiped after 31 years.</a:t>
            </a:r>
          </a:p>
        </p:txBody>
      </p:sp>
    </p:spTree>
    <p:extLst>
      <p:ext uri="{BB962C8B-B14F-4D97-AF65-F5344CB8AC3E}">
        <p14:creationId xmlns:p14="http://schemas.microsoft.com/office/powerpoint/2010/main" val="3465142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946DDF-925D-4B99-BA95-F410C387C97C}"/>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itle 5">
            <a:extLst>
              <a:ext uri="{FF2B5EF4-FFF2-40B4-BE49-F238E27FC236}">
                <a16:creationId xmlns:a16="http://schemas.microsoft.com/office/drawing/2014/main" id="{FC796E35-BADD-09B5-DA48-05EAB4F45FAD}"/>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April 2024</a:t>
            </a:r>
          </a:p>
        </p:txBody>
      </p:sp>
      <p:pic>
        <p:nvPicPr>
          <p:cNvPr id="7" name="Picture 6" descr="A book cover of a piggy bank with a graduation cap&#10;&#10;Description automatically generated">
            <a:extLst>
              <a:ext uri="{FF2B5EF4-FFF2-40B4-BE49-F238E27FC236}">
                <a16:creationId xmlns:a16="http://schemas.microsoft.com/office/drawing/2014/main" id="{87A75A14-0E6D-190C-756E-33ED7D7852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2812" y="467208"/>
            <a:ext cx="4264980" cy="5923584"/>
          </a:xfrm>
          <a:prstGeom prst="rect">
            <a:avLst/>
          </a:prstGeom>
        </p:spPr>
      </p:pic>
      <p:sp>
        <p:nvSpPr>
          <p:cNvPr id="4" name="Date Placeholder 3">
            <a:extLst>
              <a:ext uri="{FF2B5EF4-FFF2-40B4-BE49-F238E27FC236}">
                <a16:creationId xmlns:a16="http://schemas.microsoft.com/office/drawing/2014/main" id="{16C0F304-8B13-8D8C-18AE-2D6DCB0AC4D4}"/>
              </a:ext>
            </a:extLst>
          </p:cNvPr>
          <p:cNvSpPr>
            <a:spLocks noGrp="1"/>
          </p:cNvSpPr>
          <p:nvPr>
            <p:ph type="dt" sz="half" idx="10"/>
          </p:nvPr>
        </p:nvSpPr>
        <p:spPr>
          <a:xfrm>
            <a:off x="8970264" y="6455664"/>
            <a:ext cx="2743200" cy="365125"/>
          </a:xfrm>
        </p:spPr>
        <p:txBody>
          <a:bodyPr vert="horz" lIns="91440" tIns="45720" rIns="91440" bIns="45720" rtlCol="0" anchor="ctr">
            <a:normAutofit/>
          </a:bodyPr>
          <a:lstStyle/>
          <a:p>
            <a:pPr algn="r">
              <a:spcAft>
                <a:spcPts val="600"/>
              </a:spcAft>
            </a:pPr>
            <a:fld id="{D1FDF9EF-DB47-4322-942A-ABD0E175CAAE}" type="datetime1">
              <a:rPr lang="en-US" sz="1100">
                <a:solidFill>
                  <a:schemeClr val="tx1">
                    <a:lumMod val="50000"/>
                    <a:lumOff val="50000"/>
                  </a:schemeClr>
                </a:solidFill>
              </a:rPr>
              <a:pPr algn="r">
                <a:spcAft>
                  <a:spcPts val="600"/>
                </a:spcAft>
              </a:pPr>
              <a:t>1/22/25</a:t>
            </a:fld>
            <a:endParaRPr lang="en-US" sz="110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0C65FA3C-A521-38C0-9EF5-520D240F2F2F}"/>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lgn="r">
              <a:spcAft>
                <a:spcPts val="600"/>
              </a:spcAft>
            </a:pPr>
            <a:fld id="{06A64E71-2E9E-4614-BF38-834305BC17BB}" type="slidenum">
              <a:rPr lang="en-US" sz="1100">
                <a:solidFill>
                  <a:schemeClr val="tx1">
                    <a:lumMod val="50000"/>
                    <a:lumOff val="50000"/>
                  </a:schemeClr>
                </a:solidFill>
              </a:rPr>
              <a:pPr algn="r">
                <a:spcAft>
                  <a:spcPts val="600"/>
                </a:spcAft>
              </a:pPr>
              <a:t>2</a:t>
            </a:fld>
            <a:endParaRPr lang="en-US" sz="1100">
              <a:solidFill>
                <a:schemeClr val="tx1">
                  <a:lumMod val="50000"/>
                  <a:lumOff val="50000"/>
                </a:schemeClr>
              </a:solidFill>
            </a:endParaRPr>
          </a:p>
        </p:txBody>
      </p:sp>
      <p:pic>
        <p:nvPicPr>
          <p:cNvPr id="2" name="Picture 1" descr="A blue and black logo&#10;&#10;Description automatically generated">
            <a:extLst>
              <a:ext uri="{FF2B5EF4-FFF2-40B4-BE49-F238E27FC236}">
                <a16:creationId xmlns:a16="http://schemas.microsoft.com/office/drawing/2014/main" id="{DE0929E1-AC13-2534-E7CC-3F01721205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8875" y="5874826"/>
            <a:ext cx="1333500" cy="889000"/>
          </a:xfrm>
          <a:prstGeom prst="rect">
            <a:avLst/>
          </a:prstGeom>
        </p:spPr>
      </p:pic>
    </p:spTree>
    <p:extLst>
      <p:ext uri="{BB962C8B-B14F-4D97-AF65-F5344CB8AC3E}">
        <p14:creationId xmlns:p14="http://schemas.microsoft.com/office/powerpoint/2010/main" val="2583290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FA05F65-D640-68F1-E8A4-9968010ED43E}"/>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592FE89-D28F-CFDC-2DD9-450241536C58}"/>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dirty="0">
                <a:solidFill>
                  <a:srgbClr val="FFFFFF"/>
                </a:solidFill>
                <a:latin typeface="+mj-lt"/>
              </a:rPr>
              <a:t>Costs of d</a:t>
            </a:r>
            <a:r>
              <a:rPr lang="en-US" sz="4000" kern="1200" dirty="0">
                <a:solidFill>
                  <a:srgbClr val="FFFFFF"/>
                </a:solidFill>
                <a:latin typeface="+mj-lt"/>
                <a:ea typeface="+mj-ea"/>
                <a:cs typeface="+mj-cs"/>
              </a:rPr>
              <a:t>ismantling the market</a:t>
            </a:r>
          </a:p>
        </p:txBody>
      </p:sp>
      <p:sp>
        <p:nvSpPr>
          <p:cNvPr id="6" name="Date Placeholder 5">
            <a:extLst>
              <a:ext uri="{FF2B5EF4-FFF2-40B4-BE49-F238E27FC236}">
                <a16:creationId xmlns:a16="http://schemas.microsoft.com/office/drawing/2014/main" id="{86E871ED-1322-D507-86E2-6E579509626E}"/>
              </a:ext>
            </a:extLst>
          </p:cNvPr>
          <p:cNvSpPr>
            <a:spLocks noGrp="1"/>
          </p:cNvSpPr>
          <p:nvPr>
            <p:ph type="dt" sz="half" idx="10"/>
          </p:nvPr>
        </p:nvSpPr>
        <p:spPr>
          <a:xfrm>
            <a:off x="8970264" y="6455664"/>
            <a:ext cx="2743200" cy="365125"/>
          </a:xfrm>
        </p:spPr>
        <p:txBody>
          <a:bodyPr vert="horz" lIns="91440" tIns="45720" rIns="91440" bIns="45720" rtlCol="0" anchor="ctr">
            <a:normAutofit/>
          </a:bodyPr>
          <a:lstStyle/>
          <a:p>
            <a:pPr algn="r">
              <a:spcAft>
                <a:spcPts val="600"/>
              </a:spcAft>
            </a:pPr>
            <a:fld id="{D1FDF9EF-DB47-4322-942A-ABD0E175CAAE}" type="datetime1">
              <a:rPr lang="en-US" sz="1100">
                <a:solidFill>
                  <a:schemeClr val="tx1">
                    <a:lumMod val="50000"/>
                    <a:lumOff val="50000"/>
                  </a:schemeClr>
                </a:solidFill>
              </a:rPr>
              <a:pPr algn="r">
                <a:spcAft>
                  <a:spcPts val="600"/>
                </a:spcAft>
              </a:pPr>
              <a:t>1/22/25</a:t>
            </a:fld>
            <a:endParaRPr lang="en-US" sz="110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918F9082-9619-D89A-B081-6D38C552B04B}"/>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lgn="r">
              <a:spcAft>
                <a:spcPts val="600"/>
              </a:spcAft>
            </a:pPr>
            <a:fld id="{06A64E71-2E9E-4614-BF38-834305BC17BB}" type="slidenum">
              <a:rPr lang="en-US" sz="1100">
                <a:solidFill>
                  <a:schemeClr val="tx1">
                    <a:lumMod val="50000"/>
                    <a:lumOff val="50000"/>
                  </a:schemeClr>
                </a:solidFill>
              </a:rPr>
              <a:pPr algn="r">
                <a:spcAft>
                  <a:spcPts val="600"/>
                </a:spcAft>
              </a:pPr>
              <a:t>20</a:t>
            </a:fld>
            <a:endParaRPr lang="en-US" sz="1100">
              <a:solidFill>
                <a:schemeClr val="tx1">
                  <a:lumMod val="50000"/>
                  <a:lumOff val="50000"/>
                </a:schemeClr>
              </a:solidFill>
            </a:endParaRPr>
          </a:p>
        </p:txBody>
      </p:sp>
      <p:graphicFrame>
        <p:nvGraphicFramePr>
          <p:cNvPr id="4" name="Table 3">
            <a:extLst>
              <a:ext uri="{FF2B5EF4-FFF2-40B4-BE49-F238E27FC236}">
                <a16:creationId xmlns:a16="http://schemas.microsoft.com/office/drawing/2014/main" id="{E528FB10-B5DB-487F-E9F2-AAF9B37D2B4C}"/>
              </a:ext>
            </a:extLst>
          </p:cNvPr>
          <p:cNvGraphicFramePr>
            <a:graphicFrameLocks noGrp="1"/>
          </p:cNvGraphicFramePr>
          <p:nvPr>
            <p:extLst>
              <p:ext uri="{D42A27DB-BD31-4B8C-83A1-F6EECF244321}">
                <p14:modId xmlns:p14="http://schemas.microsoft.com/office/powerpoint/2010/main" val="2773221850"/>
              </p:ext>
            </p:extLst>
          </p:nvPr>
        </p:nvGraphicFramePr>
        <p:xfrm>
          <a:off x="4143840" y="37211"/>
          <a:ext cx="7649947" cy="6119956"/>
        </p:xfrm>
        <a:graphic>
          <a:graphicData uri="http://schemas.openxmlformats.org/drawingml/2006/table">
            <a:tbl>
              <a:tblPr firstRow="1" bandRow="1">
                <a:noFill/>
                <a:tableStyleId>{5C22544A-7EE6-4342-B048-85BDC9FD1C3A}</a:tableStyleId>
              </a:tblPr>
              <a:tblGrid>
                <a:gridCol w="2497592">
                  <a:extLst>
                    <a:ext uri="{9D8B030D-6E8A-4147-A177-3AD203B41FA5}">
                      <a16:colId xmlns:a16="http://schemas.microsoft.com/office/drawing/2014/main" val="832354416"/>
                    </a:ext>
                  </a:extLst>
                </a:gridCol>
                <a:gridCol w="2310063">
                  <a:extLst>
                    <a:ext uri="{9D8B030D-6E8A-4147-A177-3AD203B41FA5}">
                      <a16:colId xmlns:a16="http://schemas.microsoft.com/office/drawing/2014/main" val="1422863265"/>
                    </a:ext>
                  </a:extLst>
                </a:gridCol>
                <a:gridCol w="2842292">
                  <a:extLst>
                    <a:ext uri="{9D8B030D-6E8A-4147-A177-3AD203B41FA5}">
                      <a16:colId xmlns:a16="http://schemas.microsoft.com/office/drawing/2014/main" val="1956926028"/>
                    </a:ext>
                  </a:extLst>
                </a:gridCol>
              </a:tblGrid>
              <a:tr h="1722560">
                <a:tc>
                  <a:txBody>
                    <a:bodyPr/>
                    <a:lstStyle/>
                    <a:p>
                      <a:endParaRPr lang="en-US" sz="2900" b="0" cap="none" spc="0" dirty="0">
                        <a:solidFill>
                          <a:schemeClr val="tx1">
                            <a:lumMod val="75000"/>
                            <a:lumOff val="25000"/>
                          </a:schemeClr>
                        </a:solidFill>
                      </a:endParaRPr>
                    </a:p>
                  </a:txBody>
                  <a:tcPr marL="410133" marR="307600" marT="205067" marB="205067" anchor="b">
                    <a:lnL w="12700" cmpd="sng">
                      <a:noFill/>
                      <a:prstDash val="solid"/>
                    </a:lnL>
                    <a:lnR w="12700" cmpd="sng">
                      <a:noFill/>
                      <a:prstDash val="solid"/>
                    </a:lnR>
                    <a:lnT w="12700" cmpd="sng">
                      <a:noFill/>
                      <a:prstDash val="solid"/>
                    </a:lnT>
                    <a:lnB w="9525" cap="flat" cmpd="sng" algn="ctr">
                      <a:solidFill>
                        <a:srgbClr val="C7C6C1"/>
                      </a:solidFill>
                      <a:prstDash val="solid"/>
                    </a:lnB>
                    <a:noFill/>
                  </a:tcPr>
                </a:tc>
                <a:tc>
                  <a:txBody>
                    <a:bodyPr/>
                    <a:lstStyle/>
                    <a:p>
                      <a:r>
                        <a:rPr lang="en-US" sz="2900" b="0" cap="none" spc="0" dirty="0">
                          <a:solidFill>
                            <a:srgbClr val="FF0000"/>
                          </a:solidFill>
                        </a:rPr>
                        <a:t>Baseline</a:t>
                      </a:r>
                    </a:p>
                  </a:txBody>
                  <a:tcPr marL="410133" marR="307600" marT="205067" marB="205067" anchor="b">
                    <a:lnL w="12700" cmpd="sng">
                      <a:noFill/>
                      <a:prstDash val="solid"/>
                    </a:lnL>
                    <a:lnR w="12700" cmpd="sng">
                      <a:noFill/>
                      <a:prstDash val="solid"/>
                    </a:lnR>
                    <a:lnT w="12700" cmpd="sng">
                      <a:noFill/>
                      <a:prstDash val="solid"/>
                    </a:lnT>
                    <a:lnB w="9525" cap="flat" cmpd="sng" algn="ctr">
                      <a:solidFill>
                        <a:srgbClr val="C7C6C1"/>
                      </a:solidFill>
                      <a:prstDash val="solid"/>
                    </a:lnB>
                    <a:noFill/>
                  </a:tcPr>
                </a:tc>
                <a:tc>
                  <a:txBody>
                    <a:bodyPr/>
                    <a:lstStyle/>
                    <a:p>
                      <a:r>
                        <a:rPr lang="en-US" sz="2900" b="0" cap="none" spc="0" dirty="0">
                          <a:solidFill>
                            <a:schemeClr val="tx1">
                              <a:lumMod val="75000"/>
                              <a:lumOff val="25000"/>
                            </a:schemeClr>
                          </a:solidFill>
                        </a:rPr>
                        <a:t>Dismantling the market</a:t>
                      </a:r>
                    </a:p>
                  </a:txBody>
                  <a:tcPr marL="410133" marR="307600" marT="205067" marB="205067" anchor="b">
                    <a:lnL w="12700" cmpd="sng">
                      <a:noFill/>
                      <a:prstDash val="solid"/>
                    </a:lnL>
                    <a:lnR w="12700" cmpd="sng">
                      <a:noFill/>
                      <a:prstDash val="solid"/>
                    </a:lnR>
                    <a:lnT w="12700" cmpd="sng">
                      <a:noFill/>
                      <a:prstDash val="solid"/>
                    </a:lnT>
                    <a:lnB w="9525" cap="flat" cmpd="sng" algn="ctr">
                      <a:solidFill>
                        <a:srgbClr val="C7C6C1"/>
                      </a:solidFill>
                      <a:prstDash val="solid"/>
                      <a:round/>
                      <a:headEnd type="none" w="med" len="med"/>
                      <a:tailEnd type="none" w="med" len="med"/>
                    </a:lnB>
                    <a:noFill/>
                  </a:tcPr>
                </a:tc>
                <a:extLst>
                  <a:ext uri="{0D108BD9-81ED-4DB2-BD59-A6C34878D82A}">
                    <a16:rowId xmlns:a16="http://schemas.microsoft.com/office/drawing/2014/main" val="2597349476"/>
                  </a:ext>
                </a:extLst>
              </a:tr>
              <a:tr h="1722560">
                <a:tc>
                  <a:txBody>
                    <a:bodyPr/>
                    <a:lstStyle/>
                    <a:p>
                      <a:r>
                        <a:rPr lang="en-GB" sz="2900" b="0" cap="none" spc="0" dirty="0">
                          <a:solidFill>
                            <a:schemeClr val="tx1">
                              <a:lumMod val="75000"/>
                              <a:lumOff val="25000"/>
                            </a:schemeClr>
                          </a:solidFill>
                        </a:rPr>
                        <a:t>Income for HEIs</a:t>
                      </a:r>
                      <a:endParaRPr lang="en-US" sz="2900" b="0" cap="none" spc="0" dirty="0">
                        <a:solidFill>
                          <a:schemeClr val="tx1">
                            <a:lumMod val="75000"/>
                            <a:lumOff val="25000"/>
                          </a:schemeClr>
                        </a:solidFill>
                      </a:endParaRPr>
                    </a:p>
                  </a:txBody>
                  <a:tcPr marL="410133" marR="307600" marT="205067" marB="205067" anchor="b">
                    <a:lnL w="12700" cmpd="sng">
                      <a:noFill/>
                      <a:prstDash val="solid"/>
                    </a:lnL>
                    <a:lnR w="12700" cmpd="sng">
                      <a:noFill/>
                      <a:prstDash val="solid"/>
                    </a:lnR>
                    <a:lnT w="9525" cap="flat" cmpd="sng" algn="ctr">
                      <a:solidFill>
                        <a:srgbClr val="C7C6C1"/>
                      </a:solidFill>
                      <a:prstDash val="solid"/>
                      <a:round/>
                      <a:headEnd type="none" w="med" len="med"/>
                      <a:tailEnd type="none" w="med" len="med"/>
                    </a:lnT>
                    <a:lnB w="9525" cap="flat" cmpd="sng" algn="ctr">
                      <a:solidFill>
                        <a:srgbClr val="C7C6C1"/>
                      </a:solidFill>
                      <a:prstDash val="solid"/>
                    </a:lnB>
                    <a:noFill/>
                  </a:tcPr>
                </a:tc>
                <a:tc>
                  <a:txBody>
                    <a:bodyPr/>
                    <a:lstStyle/>
                    <a:p>
                      <a:r>
                        <a:rPr lang="en-GB" sz="2900" b="0" cap="none" spc="0" dirty="0">
                          <a:solidFill>
                            <a:srgbClr val="FF0000"/>
                          </a:solidFill>
                        </a:rPr>
                        <a:t>£12,451m</a:t>
                      </a:r>
                      <a:endParaRPr lang="en-US" sz="2900" b="0" cap="none" spc="0" dirty="0">
                        <a:solidFill>
                          <a:srgbClr val="FF0000"/>
                        </a:solidFill>
                      </a:endParaRPr>
                    </a:p>
                  </a:txBody>
                  <a:tcPr marL="410133" marR="307600" marT="205067" marB="205067" anchor="b">
                    <a:lnL w="12700" cmpd="sng">
                      <a:noFill/>
                      <a:prstDash val="solid"/>
                    </a:lnL>
                    <a:lnR w="12700" cmpd="sng">
                      <a:noFill/>
                      <a:prstDash val="solid"/>
                    </a:lnR>
                    <a:lnT w="9525" cap="flat" cmpd="sng" algn="ctr">
                      <a:solidFill>
                        <a:srgbClr val="C7C6C1"/>
                      </a:solidFill>
                      <a:prstDash val="solid"/>
                      <a:round/>
                      <a:headEnd type="none" w="med" len="med"/>
                      <a:tailEnd type="none" w="med" len="med"/>
                    </a:lnT>
                    <a:lnB w="9525" cap="flat" cmpd="sng" algn="ctr">
                      <a:solidFill>
                        <a:srgbClr val="C7C6C1"/>
                      </a:solidFill>
                      <a:prstDash val="solid"/>
                    </a:lnB>
                    <a:noFill/>
                  </a:tcPr>
                </a:tc>
                <a:tc>
                  <a:txBody>
                    <a:bodyPr/>
                    <a:lstStyle/>
                    <a:p>
                      <a:r>
                        <a:rPr lang="en-US" sz="2900" b="0" cap="none" spc="0" dirty="0">
                          <a:solidFill>
                            <a:schemeClr val="tx1">
                              <a:lumMod val="75000"/>
                              <a:lumOff val="25000"/>
                            </a:schemeClr>
                          </a:solidFill>
                        </a:rPr>
                        <a:t>£12,893m</a:t>
                      </a:r>
                    </a:p>
                  </a:txBody>
                  <a:tcPr marL="410133" marR="307600" marT="205067" marB="205067" anchor="b">
                    <a:lnL w="12700" cmpd="sng">
                      <a:noFill/>
                      <a:prstDash val="solid"/>
                    </a:lnL>
                    <a:lnR w="12700" cmpd="sng">
                      <a:noFill/>
                      <a:prstDash val="solid"/>
                    </a:lnR>
                    <a:lnT w="9525" cap="flat" cmpd="sng" algn="ctr">
                      <a:solidFill>
                        <a:srgbClr val="C7C6C1"/>
                      </a:solidFill>
                      <a:prstDash val="solid"/>
                      <a:round/>
                      <a:headEnd type="none" w="med" len="med"/>
                      <a:tailEnd type="none" w="med" len="med"/>
                    </a:lnT>
                    <a:lnB w="9525" cap="flat" cmpd="sng" algn="ctr">
                      <a:solidFill>
                        <a:srgbClr val="C7C6C1"/>
                      </a:solidFill>
                      <a:prstDash val="solid"/>
                      <a:round/>
                      <a:headEnd type="none" w="med" len="med"/>
                      <a:tailEnd type="none" w="med" len="med"/>
                    </a:lnB>
                    <a:noFill/>
                  </a:tcPr>
                </a:tc>
                <a:extLst>
                  <a:ext uri="{0D108BD9-81ED-4DB2-BD59-A6C34878D82A}">
                    <a16:rowId xmlns:a16="http://schemas.microsoft.com/office/drawing/2014/main" val="193641329"/>
                  </a:ext>
                </a:extLst>
              </a:tr>
              <a:tr h="1380782">
                <a:tc>
                  <a:txBody>
                    <a:bodyPr/>
                    <a:lstStyle/>
                    <a:p>
                      <a:r>
                        <a:rPr lang="en-GB" sz="2900" cap="none" spc="0" dirty="0">
                          <a:solidFill>
                            <a:schemeClr val="tx1">
                              <a:lumMod val="75000"/>
                              <a:lumOff val="25000"/>
                            </a:schemeClr>
                          </a:solidFill>
                        </a:rPr>
                        <a:t>Cost to the Exchequer</a:t>
                      </a:r>
                      <a:endParaRPr lang="en-US" sz="2900" cap="none" spc="0" dirty="0">
                        <a:solidFill>
                          <a:schemeClr val="tx1">
                            <a:lumMod val="75000"/>
                            <a:lumOff val="25000"/>
                          </a:schemeClr>
                        </a:solidFill>
                      </a:endParaRPr>
                    </a:p>
                  </a:txBody>
                  <a:tcPr marL="410133" marR="307600" marT="205067" marB="205067">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en-GB" sz="2900" cap="none" spc="0">
                          <a:solidFill>
                            <a:srgbClr val="FF0000"/>
                          </a:solidFill>
                        </a:rPr>
                        <a:t>(£2,006m) </a:t>
                      </a:r>
                      <a:endParaRPr lang="en-US" sz="2900" cap="none" spc="0">
                        <a:solidFill>
                          <a:srgbClr val="FF0000"/>
                        </a:solidFill>
                      </a:endParaRPr>
                    </a:p>
                  </a:txBody>
                  <a:tcPr marL="410133" marR="307600" marT="205067" marB="205067">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en-US" sz="2900" cap="none" spc="0" dirty="0">
                          <a:solidFill>
                            <a:schemeClr val="tx1">
                              <a:lumMod val="75000"/>
                              <a:lumOff val="25000"/>
                            </a:schemeClr>
                          </a:solidFill>
                        </a:rPr>
                        <a:t>(£12,508m)</a:t>
                      </a:r>
                    </a:p>
                  </a:txBody>
                  <a:tcPr marL="410133" marR="307600" marT="205067" marB="205067">
                    <a:lnL w="12700" cmpd="sng">
                      <a:noFill/>
                      <a:prstDash val="solid"/>
                    </a:lnL>
                    <a:lnR w="12700" cmpd="sng">
                      <a:noFill/>
                      <a:prstDash val="solid"/>
                    </a:lnR>
                    <a:lnT w="9525" cap="flat" cmpd="sng" algn="ctr">
                      <a:solidFill>
                        <a:srgbClr val="C7C6C1"/>
                      </a:solidFill>
                      <a:prstDash val="solid"/>
                      <a:round/>
                      <a:headEnd type="none" w="med" len="med"/>
                      <a:tailEnd type="none" w="med" len="med"/>
                    </a:lnT>
                    <a:lnB w="9525" cap="flat" cmpd="sng" algn="ctr">
                      <a:solidFill>
                        <a:srgbClr val="C7C6C1"/>
                      </a:solidFill>
                      <a:prstDash val="solid"/>
                      <a:round/>
                      <a:headEnd type="none" w="med" len="med"/>
                      <a:tailEnd type="none" w="med" len="med"/>
                    </a:lnB>
                    <a:noFill/>
                  </a:tcPr>
                </a:tc>
                <a:extLst>
                  <a:ext uri="{0D108BD9-81ED-4DB2-BD59-A6C34878D82A}">
                    <a16:rowId xmlns:a16="http://schemas.microsoft.com/office/drawing/2014/main" val="3683504893"/>
                  </a:ext>
                </a:extLst>
              </a:tr>
              <a:tr h="936471">
                <a:tc>
                  <a:txBody>
                    <a:bodyPr/>
                    <a:lstStyle/>
                    <a:p>
                      <a:r>
                        <a:rPr lang="en-GB" sz="2900" cap="none" spc="0">
                          <a:solidFill>
                            <a:schemeClr val="tx1">
                              <a:lumMod val="75000"/>
                              <a:lumOff val="25000"/>
                            </a:schemeClr>
                          </a:solidFill>
                        </a:rPr>
                        <a:t>Cost to graduates</a:t>
                      </a:r>
                      <a:endParaRPr lang="en-US" sz="2900" cap="none" spc="0">
                        <a:solidFill>
                          <a:schemeClr val="tx1">
                            <a:lumMod val="75000"/>
                            <a:lumOff val="25000"/>
                          </a:schemeClr>
                        </a:solidFill>
                      </a:endParaRPr>
                    </a:p>
                  </a:txBody>
                  <a:tcPr marL="410133" marR="307600" marT="205067" marB="205067">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en-GB" sz="2900" cap="none" spc="0" dirty="0">
                          <a:solidFill>
                            <a:srgbClr val="FF0000"/>
                          </a:solidFill>
                        </a:rPr>
                        <a:t>(£50,500) </a:t>
                      </a:r>
                      <a:endParaRPr lang="en-US" sz="2900" cap="none" spc="0" dirty="0">
                        <a:solidFill>
                          <a:srgbClr val="FF0000"/>
                        </a:solidFill>
                      </a:endParaRPr>
                    </a:p>
                  </a:txBody>
                  <a:tcPr marL="410133" marR="307600" marT="205067" marB="205067">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en-US" sz="2900" cap="none" spc="0" dirty="0">
                          <a:solidFill>
                            <a:schemeClr val="tx1">
                              <a:lumMod val="75000"/>
                              <a:lumOff val="25000"/>
                            </a:schemeClr>
                          </a:solidFill>
                        </a:rPr>
                        <a:t>(£27,800)</a:t>
                      </a:r>
                    </a:p>
                  </a:txBody>
                  <a:tcPr marL="410133" marR="307600" marT="205067" marB="205067">
                    <a:lnL w="12700" cmpd="sng">
                      <a:noFill/>
                      <a:prstDash val="solid"/>
                    </a:lnL>
                    <a:lnR w="12700" cmpd="sng">
                      <a:noFill/>
                      <a:prstDash val="solid"/>
                    </a:lnR>
                    <a:lnT w="9525" cap="flat" cmpd="sng" algn="ctr">
                      <a:solidFill>
                        <a:srgbClr val="C7C6C1"/>
                      </a:solidFill>
                      <a:prstDash val="solid"/>
                      <a:round/>
                      <a:headEnd type="none" w="med" len="med"/>
                      <a:tailEnd type="none" w="med" len="med"/>
                    </a:lnT>
                    <a:lnB w="9525" cap="flat" cmpd="sng" algn="ctr">
                      <a:solidFill>
                        <a:srgbClr val="C7C6C1"/>
                      </a:solidFill>
                      <a:prstDash val="solid"/>
                    </a:lnB>
                    <a:noFill/>
                  </a:tcPr>
                </a:tc>
                <a:extLst>
                  <a:ext uri="{0D108BD9-81ED-4DB2-BD59-A6C34878D82A}">
                    <a16:rowId xmlns:a16="http://schemas.microsoft.com/office/drawing/2014/main" val="4160307097"/>
                  </a:ext>
                </a:extLst>
              </a:tr>
            </a:tbl>
          </a:graphicData>
        </a:graphic>
      </p:graphicFrame>
    </p:spTree>
    <p:extLst>
      <p:ext uri="{BB962C8B-B14F-4D97-AF65-F5344CB8AC3E}">
        <p14:creationId xmlns:p14="http://schemas.microsoft.com/office/powerpoint/2010/main" val="1593113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F3A08E8-46D2-8BB3-1EBB-35834ED49145}"/>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6C6711-A397-6A26-82E6-675A4213FD46}"/>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3700" kern="1200" dirty="0">
                <a:solidFill>
                  <a:srgbClr val="FFFFFF"/>
                </a:solidFill>
                <a:latin typeface="+mj-lt"/>
                <a:ea typeface="+mj-ea"/>
                <a:cs typeface="+mj-cs"/>
              </a:rPr>
              <a:t>Dismantling the market– application rates</a:t>
            </a:r>
          </a:p>
        </p:txBody>
      </p:sp>
      <p:sp>
        <p:nvSpPr>
          <p:cNvPr id="4" name="TextBox 3">
            <a:extLst>
              <a:ext uri="{FF2B5EF4-FFF2-40B4-BE49-F238E27FC236}">
                <a16:creationId xmlns:a16="http://schemas.microsoft.com/office/drawing/2014/main" id="{FFAD5881-50A1-B8C9-16C6-AE9C4768598E}"/>
              </a:ext>
            </a:extLst>
          </p:cNvPr>
          <p:cNvSpPr txBox="1"/>
          <p:nvPr/>
        </p:nvSpPr>
        <p:spPr>
          <a:xfrm>
            <a:off x="8572499" y="390832"/>
            <a:ext cx="3233585" cy="873612"/>
          </a:xfrm>
          <a:prstGeom prst="rect">
            <a:avLst/>
          </a:prstGeom>
        </p:spPr>
        <p:txBody>
          <a:bodyPr vert="horz" lIns="91440" tIns="45720" rIns="91440" bIns="45720" rtlCol="0" anchor="ctr">
            <a:normAutofit/>
          </a:bodyPr>
          <a:lstStyle/>
          <a:p>
            <a:pPr>
              <a:lnSpc>
                <a:spcPct val="90000"/>
              </a:lnSpc>
              <a:spcBef>
                <a:spcPts val="1000"/>
              </a:spcBef>
            </a:pPr>
            <a:r>
              <a:rPr lang="en-US" sz="2000" b="1" kern="1200">
                <a:solidFill>
                  <a:srgbClr val="FFFFFF"/>
                </a:solidFill>
                <a:latin typeface="+mn-lt"/>
                <a:ea typeface="+mn-ea"/>
                <a:cs typeface="+mn-cs"/>
              </a:rPr>
              <a:t>Baseline = 68% potential applicants, 77% applicants</a:t>
            </a:r>
          </a:p>
        </p:txBody>
      </p:sp>
      <p:pic>
        <p:nvPicPr>
          <p:cNvPr id="3" name="Picture 2" descr="A graph with numbers and text&#10;&#10;Description automatically generated with medium confidence">
            <a:extLst>
              <a:ext uri="{FF2B5EF4-FFF2-40B4-BE49-F238E27FC236}">
                <a16:creationId xmlns:a16="http://schemas.microsoft.com/office/drawing/2014/main" id="{6D79AF8A-AC4D-F728-12D5-BBF90DA43A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225" y="2210052"/>
            <a:ext cx="11327549" cy="3964642"/>
          </a:xfrm>
          <a:prstGeom prst="rect">
            <a:avLst/>
          </a:prstGeom>
        </p:spPr>
      </p:pic>
      <p:sp>
        <p:nvSpPr>
          <p:cNvPr id="6" name="Date Placeholder 5">
            <a:extLst>
              <a:ext uri="{FF2B5EF4-FFF2-40B4-BE49-F238E27FC236}">
                <a16:creationId xmlns:a16="http://schemas.microsoft.com/office/drawing/2014/main" id="{FCF1A46A-E0AB-8592-5C57-F04EEB028702}"/>
              </a:ext>
            </a:extLst>
          </p:cNvPr>
          <p:cNvSpPr>
            <a:spLocks noGrp="1"/>
          </p:cNvSpPr>
          <p:nvPr>
            <p:ph type="dt" sz="half" idx="10"/>
          </p:nvPr>
        </p:nvSpPr>
        <p:spPr>
          <a:xfrm>
            <a:off x="8970264" y="6455664"/>
            <a:ext cx="2743200" cy="365125"/>
          </a:xfrm>
        </p:spPr>
        <p:txBody>
          <a:bodyPr vert="horz" lIns="91440" tIns="45720" rIns="91440" bIns="45720" rtlCol="0" anchor="ctr">
            <a:normAutofit/>
          </a:bodyPr>
          <a:lstStyle/>
          <a:p>
            <a:pPr algn="r">
              <a:spcAft>
                <a:spcPts val="600"/>
              </a:spcAft>
            </a:pPr>
            <a:fld id="{D1FDF9EF-DB47-4322-942A-ABD0E175CAAE}" type="datetime1">
              <a:rPr lang="en-US" sz="1100">
                <a:solidFill>
                  <a:schemeClr val="tx1">
                    <a:lumMod val="50000"/>
                    <a:lumOff val="50000"/>
                  </a:schemeClr>
                </a:solidFill>
              </a:rPr>
              <a:pPr algn="r">
                <a:spcAft>
                  <a:spcPts val="600"/>
                </a:spcAft>
              </a:pPr>
              <a:t>1/22/25</a:t>
            </a:fld>
            <a:endParaRPr lang="en-US" sz="110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CF2DCC52-1A61-0294-DC31-65CEDE23150B}"/>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lgn="r">
              <a:spcAft>
                <a:spcPts val="600"/>
              </a:spcAft>
            </a:pPr>
            <a:fld id="{06A64E71-2E9E-4614-BF38-834305BC17BB}" type="slidenum">
              <a:rPr lang="en-US" sz="1100">
                <a:solidFill>
                  <a:schemeClr val="tx1">
                    <a:lumMod val="50000"/>
                    <a:lumOff val="50000"/>
                  </a:schemeClr>
                </a:solidFill>
              </a:rPr>
              <a:pPr algn="r">
                <a:spcAft>
                  <a:spcPts val="600"/>
                </a:spcAft>
              </a:pPr>
              <a:t>21</a:t>
            </a:fld>
            <a:endParaRPr lang="en-US" sz="1100">
              <a:solidFill>
                <a:schemeClr val="tx1">
                  <a:lumMod val="50000"/>
                  <a:lumOff val="50000"/>
                </a:schemeClr>
              </a:solidFill>
            </a:endParaRPr>
          </a:p>
        </p:txBody>
      </p:sp>
    </p:spTree>
    <p:extLst>
      <p:ext uri="{BB962C8B-B14F-4D97-AF65-F5344CB8AC3E}">
        <p14:creationId xmlns:p14="http://schemas.microsoft.com/office/powerpoint/2010/main" val="311772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885E1-0A3D-7B17-5200-3E892B334D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EF6102-01FD-A0F2-30D1-3FF35510CD4C}"/>
              </a:ext>
            </a:extLst>
          </p:cNvPr>
          <p:cNvSpPr>
            <a:spLocks noGrp="1"/>
          </p:cNvSpPr>
          <p:nvPr>
            <p:ph type="title"/>
          </p:nvPr>
        </p:nvSpPr>
        <p:spPr/>
        <p:txBody>
          <a:bodyPr>
            <a:normAutofit/>
          </a:bodyPr>
          <a:lstStyle/>
          <a:p>
            <a:r>
              <a:rPr lang="en-GB" dirty="0"/>
              <a:t>TEF-linked inflationary rises</a:t>
            </a:r>
          </a:p>
        </p:txBody>
      </p:sp>
      <p:sp>
        <p:nvSpPr>
          <p:cNvPr id="5" name="Slide Number Placeholder 4">
            <a:extLst>
              <a:ext uri="{FF2B5EF4-FFF2-40B4-BE49-F238E27FC236}">
                <a16:creationId xmlns:a16="http://schemas.microsoft.com/office/drawing/2014/main" id="{D6665FD8-B02A-1A66-1D23-8A5AC976C97C}"/>
              </a:ext>
            </a:extLst>
          </p:cNvPr>
          <p:cNvSpPr>
            <a:spLocks noGrp="1"/>
          </p:cNvSpPr>
          <p:nvPr>
            <p:ph type="sldNum" sz="quarter" idx="12"/>
          </p:nvPr>
        </p:nvSpPr>
        <p:spPr/>
        <p:txBody>
          <a:bodyPr/>
          <a:lstStyle/>
          <a:p>
            <a:fld id="{06A64E71-2E9E-4614-BF38-834305BC17BB}" type="slidenum">
              <a:rPr lang="en-GB" smtClean="0"/>
              <a:t>22</a:t>
            </a:fld>
            <a:endParaRPr lang="en-GB"/>
          </a:p>
        </p:txBody>
      </p:sp>
      <p:sp>
        <p:nvSpPr>
          <p:cNvPr id="6" name="Date Placeholder 5">
            <a:extLst>
              <a:ext uri="{FF2B5EF4-FFF2-40B4-BE49-F238E27FC236}">
                <a16:creationId xmlns:a16="http://schemas.microsoft.com/office/drawing/2014/main" id="{8C705F20-E17F-AC8A-3D67-B9D9BE2F401B}"/>
              </a:ext>
            </a:extLst>
          </p:cNvPr>
          <p:cNvSpPr>
            <a:spLocks noGrp="1"/>
          </p:cNvSpPr>
          <p:nvPr>
            <p:ph type="dt" sz="half" idx="10"/>
          </p:nvPr>
        </p:nvSpPr>
        <p:spPr/>
        <p:txBody>
          <a:bodyPr/>
          <a:lstStyle/>
          <a:p>
            <a:fld id="{D1FDF9EF-DB47-4322-942A-ABD0E175CAAE}" type="datetime1">
              <a:rPr lang="en-GB" smtClean="0"/>
              <a:t>22/01/2025</a:t>
            </a:fld>
            <a:endParaRPr lang="en-GB" dirty="0"/>
          </a:p>
        </p:txBody>
      </p:sp>
      <p:sp>
        <p:nvSpPr>
          <p:cNvPr id="3" name="TextBox 2">
            <a:extLst>
              <a:ext uri="{FF2B5EF4-FFF2-40B4-BE49-F238E27FC236}">
                <a16:creationId xmlns:a16="http://schemas.microsoft.com/office/drawing/2014/main" id="{6C05148B-7862-03DE-1094-AA602BBF8AA9}"/>
              </a:ext>
            </a:extLst>
          </p:cNvPr>
          <p:cNvSpPr txBox="1"/>
          <p:nvPr/>
        </p:nvSpPr>
        <p:spPr>
          <a:xfrm>
            <a:off x="626533" y="2009527"/>
            <a:ext cx="10727267" cy="3046988"/>
          </a:xfrm>
          <a:prstGeom prst="rect">
            <a:avLst/>
          </a:prstGeom>
          <a:noFill/>
        </p:spPr>
        <p:txBody>
          <a:bodyPr wrap="square" rtlCol="0">
            <a:spAutoFit/>
          </a:bodyPr>
          <a:lstStyle/>
          <a:p>
            <a:r>
              <a:rPr lang="en-GB" sz="2400" dirty="0"/>
              <a:t>Universities that gain a Gold or Silver award for the quality of their teaching will be able to increase their tuition fees each year in line with inflation. </a:t>
            </a:r>
          </a:p>
          <a:p>
            <a:endParaRPr lang="en-GB" sz="2400" dirty="0"/>
          </a:p>
          <a:p>
            <a:r>
              <a:rPr lang="en-GB" sz="2400" dirty="0"/>
              <a:t>Universities that gain a Bronze award for the quality of their teaching will be able to increase their tuition fees each year in line with half the measure of inflation. </a:t>
            </a:r>
          </a:p>
          <a:p>
            <a:endParaRPr lang="en-GB" sz="2400" dirty="0"/>
          </a:p>
          <a:p>
            <a:r>
              <a:rPr lang="en-GB" sz="2400" dirty="0"/>
              <a:t>Universities that didn’t gain a Gold, Silver, or Bronze award for their teaching quality would not be able to increase their tuition fees, which would remain at £9,250.</a:t>
            </a:r>
          </a:p>
        </p:txBody>
      </p:sp>
    </p:spTree>
    <p:extLst>
      <p:ext uri="{BB962C8B-B14F-4D97-AF65-F5344CB8AC3E}">
        <p14:creationId xmlns:p14="http://schemas.microsoft.com/office/powerpoint/2010/main" val="3401574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3E102-F046-72B0-B667-D184985AFD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FF7F05-5D53-F091-D85E-EA3AB4AF10FA}"/>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Stepped repayment</a:t>
            </a:r>
          </a:p>
        </p:txBody>
      </p:sp>
      <p:sp>
        <p:nvSpPr>
          <p:cNvPr id="6" name="Date Placeholder 5">
            <a:extLst>
              <a:ext uri="{FF2B5EF4-FFF2-40B4-BE49-F238E27FC236}">
                <a16:creationId xmlns:a16="http://schemas.microsoft.com/office/drawing/2014/main" id="{66303D15-5654-9306-3909-DA154E716D77}"/>
              </a:ext>
            </a:extLst>
          </p:cNvPr>
          <p:cNvSpPr>
            <a:spLocks noGrp="1"/>
          </p:cNvSpPr>
          <p:nvPr>
            <p:ph type="dt" sz="half" idx="10"/>
          </p:nvPr>
        </p:nvSpPr>
        <p:spPr>
          <a:xfrm>
            <a:off x="8970264" y="6455664"/>
            <a:ext cx="2743200" cy="365125"/>
          </a:xfrm>
        </p:spPr>
        <p:txBody>
          <a:bodyPr vert="horz" lIns="91440" tIns="45720" rIns="91440" bIns="45720" rtlCol="0" anchor="ctr">
            <a:normAutofit/>
          </a:bodyPr>
          <a:lstStyle/>
          <a:p>
            <a:pPr algn="r">
              <a:spcAft>
                <a:spcPts val="600"/>
              </a:spcAft>
            </a:pPr>
            <a:fld id="{D1FDF9EF-DB47-4322-942A-ABD0E175CAAE}" type="datetime1">
              <a:rPr lang="en-US" sz="1100">
                <a:solidFill>
                  <a:schemeClr val="tx1">
                    <a:lumMod val="50000"/>
                    <a:lumOff val="50000"/>
                  </a:schemeClr>
                </a:solidFill>
              </a:rPr>
              <a:pPr algn="r">
                <a:spcAft>
                  <a:spcPts val="600"/>
                </a:spcAft>
              </a:pPr>
              <a:t>1/22/25</a:t>
            </a:fld>
            <a:endParaRPr lang="en-US" sz="110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6BF80206-B695-79A0-7D8E-ED1D1400FAB9}"/>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lgn="r">
              <a:spcAft>
                <a:spcPts val="600"/>
              </a:spcAft>
            </a:pPr>
            <a:fld id="{06A64E71-2E9E-4614-BF38-834305BC17BB}" type="slidenum">
              <a:rPr lang="en-US" sz="1100">
                <a:solidFill>
                  <a:schemeClr val="tx1">
                    <a:lumMod val="50000"/>
                    <a:lumOff val="50000"/>
                  </a:schemeClr>
                </a:solidFill>
              </a:rPr>
              <a:pPr algn="r">
                <a:spcAft>
                  <a:spcPts val="600"/>
                </a:spcAft>
              </a:pPr>
              <a:t>23</a:t>
            </a:fld>
            <a:endParaRPr lang="en-US" sz="1100">
              <a:solidFill>
                <a:schemeClr val="tx1">
                  <a:lumMod val="50000"/>
                  <a:lumOff val="50000"/>
                </a:schemeClr>
              </a:solidFill>
            </a:endParaRPr>
          </a:p>
        </p:txBody>
      </p:sp>
      <p:graphicFrame>
        <p:nvGraphicFramePr>
          <p:cNvPr id="4" name="Table 3">
            <a:extLst>
              <a:ext uri="{FF2B5EF4-FFF2-40B4-BE49-F238E27FC236}">
                <a16:creationId xmlns:a16="http://schemas.microsoft.com/office/drawing/2014/main" id="{5F74FD27-B9C9-D309-C9FF-1474FFE9250D}"/>
              </a:ext>
            </a:extLst>
          </p:cNvPr>
          <p:cNvGraphicFramePr>
            <a:graphicFrameLocks noGrp="1"/>
          </p:cNvGraphicFramePr>
          <p:nvPr>
            <p:extLst>
              <p:ext uri="{D42A27DB-BD31-4B8C-83A1-F6EECF244321}">
                <p14:modId xmlns:p14="http://schemas.microsoft.com/office/powerpoint/2010/main" val="385391869"/>
              </p:ext>
            </p:extLst>
          </p:nvPr>
        </p:nvGraphicFramePr>
        <p:xfrm>
          <a:off x="3116114" y="1633787"/>
          <a:ext cx="7808559" cy="4904928"/>
        </p:xfrm>
        <a:graphic>
          <a:graphicData uri="http://schemas.openxmlformats.org/drawingml/2006/table">
            <a:tbl>
              <a:tblPr firstRow="1" bandRow="1">
                <a:noFill/>
                <a:tableStyleId>{5C22544A-7EE6-4342-B048-85BDC9FD1C3A}</a:tableStyleId>
              </a:tblPr>
              <a:tblGrid>
                <a:gridCol w="2492258">
                  <a:extLst>
                    <a:ext uri="{9D8B030D-6E8A-4147-A177-3AD203B41FA5}">
                      <a16:colId xmlns:a16="http://schemas.microsoft.com/office/drawing/2014/main" val="832354416"/>
                    </a:ext>
                  </a:extLst>
                </a:gridCol>
                <a:gridCol w="2188091">
                  <a:extLst>
                    <a:ext uri="{9D8B030D-6E8A-4147-A177-3AD203B41FA5}">
                      <a16:colId xmlns:a16="http://schemas.microsoft.com/office/drawing/2014/main" val="1422863265"/>
                    </a:ext>
                  </a:extLst>
                </a:gridCol>
                <a:gridCol w="3128210">
                  <a:extLst>
                    <a:ext uri="{9D8B030D-6E8A-4147-A177-3AD203B41FA5}">
                      <a16:colId xmlns:a16="http://schemas.microsoft.com/office/drawing/2014/main" val="1956926028"/>
                    </a:ext>
                  </a:extLst>
                </a:gridCol>
              </a:tblGrid>
              <a:tr h="1226232">
                <a:tc>
                  <a:txBody>
                    <a:bodyPr/>
                    <a:lstStyle/>
                    <a:p>
                      <a:endParaRPr lang="en-US" sz="2700" b="0" cap="none" spc="0">
                        <a:solidFill>
                          <a:schemeClr val="tx1">
                            <a:lumMod val="75000"/>
                            <a:lumOff val="25000"/>
                          </a:schemeClr>
                        </a:solidFill>
                      </a:endParaRPr>
                    </a:p>
                  </a:txBody>
                  <a:tcPr marL="377955" marR="283466" marT="188978" marB="188978" anchor="b">
                    <a:lnL w="12700" cmpd="sng">
                      <a:noFill/>
                      <a:prstDash val="solid"/>
                    </a:lnL>
                    <a:lnR w="12700" cmpd="sng">
                      <a:noFill/>
                      <a:prstDash val="solid"/>
                    </a:lnR>
                    <a:lnT w="12700" cmpd="sng">
                      <a:noFill/>
                      <a:prstDash val="solid"/>
                    </a:lnT>
                    <a:lnB w="9525" cap="flat" cmpd="sng" algn="ctr">
                      <a:solidFill>
                        <a:srgbClr val="C7C6C1"/>
                      </a:solidFill>
                      <a:prstDash val="solid"/>
                    </a:lnB>
                    <a:noFill/>
                  </a:tcPr>
                </a:tc>
                <a:tc>
                  <a:txBody>
                    <a:bodyPr/>
                    <a:lstStyle/>
                    <a:p>
                      <a:r>
                        <a:rPr lang="en-US" sz="2700" b="0" cap="none" spc="0">
                          <a:solidFill>
                            <a:srgbClr val="FF0000"/>
                          </a:solidFill>
                        </a:rPr>
                        <a:t>Baseline</a:t>
                      </a:r>
                    </a:p>
                  </a:txBody>
                  <a:tcPr marL="377955" marR="283466" marT="188978" marB="188978" anchor="b">
                    <a:lnL w="12700" cmpd="sng">
                      <a:noFill/>
                      <a:prstDash val="solid"/>
                    </a:lnL>
                    <a:lnR w="12700" cmpd="sng">
                      <a:noFill/>
                      <a:prstDash val="solid"/>
                    </a:lnR>
                    <a:lnT w="12700" cmpd="sng">
                      <a:noFill/>
                      <a:prstDash val="solid"/>
                    </a:lnT>
                    <a:lnB w="9525" cap="flat" cmpd="sng" algn="ctr">
                      <a:solidFill>
                        <a:srgbClr val="C7C6C1"/>
                      </a:solidFill>
                      <a:prstDash val="solid"/>
                    </a:lnB>
                    <a:noFill/>
                  </a:tcPr>
                </a:tc>
                <a:tc>
                  <a:txBody>
                    <a:bodyPr/>
                    <a:lstStyle/>
                    <a:p>
                      <a:r>
                        <a:rPr lang="en-US" sz="2700" b="0" cap="none" spc="0" dirty="0">
                          <a:solidFill>
                            <a:schemeClr val="tx1">
                              <a:lumMod val="75000"/>
                              <a:lumOff val="25000"/>
                            </a:schemeClr>
                          </a:solidFill>
                        </a:rPr>
                        <a:t>TEF-linked inflationary rises</a:t>
                      </a:r>
                    </a:p>
                  </a:txBody>
                  <a:tcPr marL="377955" marR="283466" marT="188978" marB="188978" anchor="b">
                    <a:lnL w="12700" cmpd="sng">
                      <a:noFill/>
                      <a:prstDash val="solid"/>
                    </a:lnL>
                    <a:lnR w="12700" cmpd="sng">
                      <a:noFill/>
                      <a:prstDash val="solid"/>
                    </a:lnR>
                    <a:lnT w="12700" cmpd="sng">
                      <a:noFill/>
                      <a:prstDash val="solid"/>
                    </a:lnT>
                    <a:lnB w="9525" cap="flat" cmpd="sng" algn="ctr">
                      <a:solidFill>
                        <a:srgbClr val="C7C6C1"/>
                      </a:solidFill>
                      <a:prstDash val="solid"/>
                      <a:round/>
                      <a:headEnd type="none" w="med" len="med"/>
                      <a:tailEnd type="none" w="med" len="med"/>
                    </a:lnB>
                    <a:noFill/>
                  </a:tcPr>
                </a:tc>
                <a:extLst>
                  <a:ext uri="{0D108BD9-81ED-4DB2-BD59-A6C34878D82A}">
                    <a16:rowId xmlns:a16="http://schemas.microsoft.com/office/drawing/2014/main" val="2597349476"/>
                  </a:ext>
                </a:extLst>
              </a:tr>
              <a:tr h="1226232">
                <a:tc>
                  <a:txBody>
                    <a:bodyPr/>
                    <a:lstStyle/>
                    <a:p>
                      <a:r>
                        <a:rPr lang="en-GB" sz="2700" b="0" cap="none" spc="0">
                          <a:solidFill>
                            <a:schemeClr val="tx1">
                              <a:lumMod val="75000"/>
                              <a:lumOff val="25000"/>
                            </a:schemeClr>
                          </a:solidFill>
                        </a:rPr>
                        <a:t>Income for HEIs</a:t>
                      </a:r>
                      <a:endParaRPr lang="en-US" sz="2700" b="0" cap="none" spc="0">
                        <a:solidFill>
                          <a:schemeClr val="tx1">
                            <a:lumMod val="75000"/>
                            <a:lumOff val="25000"/>
                          </a:schemeClr>
                        </a:solidFill>
                      </a:endParaRPr>
                    </a:p>
                  </a:txBody>
                  <a:tcPr marL="377955" marR="283466" marT="188978" marB="188978" anchor="b">
                    <a:lnL w="12700" cmpd="sng">
                      <a:noFill/>
                      <a:prstDash val="solid"/>
                    </a:lnL>
                    <a:lnR w="12700" cmpd="sng">
                      <a:noFill/>
                      <a:prstDash val="solid"/>
                    </a:lnR>
                    <a:lnT w="9525" cap="flat" cmpd="sng" algn="ctr">
                      <a:solidFill>
                        <a:srgbClr val="C7C6C1"/>
                      </a:solidFill>
                      <a:prstDash val="solid"/>
                      <a:round/>
                      <a:headEnd type="none" w="med" len="med"/>
                      <a:tailEnd type="none" w="med" len="med"/>
                    </a:lnT>
                    <a:lnB w="9525" cap="flat" cmpd="sng" algn="ctr">
                      <a:solidFill>
                        <a:srgbClr val="C7C6C1"/>
                      </a:solidFill>
                      <a:prstDash val="solid"/>
                    </a:lnB>
                    <a:noFill/>
                  </a:tcPr>
                </a:tc>
                <a:tc>
                  <a:txBody>
                    <a:bodyPr/>
                    <a:lstStyle/>
                    <a:p>
                      <a:r>
                        <a:rPr lang="en-GB" sz="2700" b="0" cap="none" spc="0">
                          <a:solidFill>
                            <a:srgbClr val="FF0000"/>
                          </a:solidFill>
                        </a:rPr>
                        <a:t>£12,451m</a:t>
                      </a:r>
                      <a:endParaRPr lang="en-US" sz="2700" b="0" cap="none" spc="0">
                        <a:solidFill>
                          <a:srgbClr val="FF0000"/>
                        </a:solidFill>
                      </a:endParaRPr>
                    </a:p>
                  </a:txBody>
                  <a:tcPr marL="377955" marR="283466" marT="188978" marB="188978" anchor="b">
                    <a:lnL w="12700" cmpd="sng">
                      <a:noFill/>
                      <a:prstDash val="solid"/>
                    </a:lnL>
                    <a:lnR w="12700" cmpd="sng">
                      <a:noFill/>
                      <a:prstDash val="solid"/>
                    </a:lnR>
                    <a:lnT w="9525" cap="flat" cmpd="sng" algn="ctr">
                      <a:solidFill>
                        <a:srgbClr val="C7C6C1"/>
                      </a:solidFill>
                      <a:prstDash val="solid"/>
                      <a:round/>
                      <a:headEnd type="none" w="med" len="med"/>
                      <a:tailEnd type="none" w="med" len="med"/>
                    </a:lnT>
                    <a:lnB w="9525" cap="flat" cmpd="sng" algn="ctr">
                      <a:solidFill>
                        <a:srgbClr val="C7C6C1"/>
                      </a:solidFill>
                      <a:prstDash val="solid"/>
                    </a:lnB>
                    <a:noFill/>
                  </a:tcPr>
                </a:tc>
                <a:tc>
                  <a:txBody>
                    <a:bodyPr/>
                    <a:lstStyle/>
                    <a:p>
                      <a:r>
                        <a:rPr lang="en-US" sz="2700" b="0" cap="none" spc="0" dirty="0">
                          <a:solidFill>
                            <a:schemeClr val="tx1">
                              <a:lumMod val="75000"/>
                              <a:lumOff val="25000"/>
                            </a:schemeClr>
                          </a:solidFill>
                        </a:rPr>
                        <a:t>£12,722m</a:t>
                      </a:r>
                    </a:p>
                  </a:txBody>
                  <a:tcPr marL="377955" marR="283466" marT="188978" marB="188978" anchor="b">
                    <a:lnL w="12700" cmpd="sng">
                      <a:noFill/>
                      <a:prstDash val="solid"/>
                    </a:lnL>
                    <a:lnR w="12700" cmpd="sng">
                      <a:noFill/>
                      <a:prstDash val="solid"/>
                    </a:lnR>
                    <a:lnT w="9525" cap="flat" cmpd="sng" algn="ctr">
                      <a:solidFill>
                        <a:srgbClr val="C7C6C1"/>
                      </a:solidFill>
                      <a:prstDash val="solid"/>
                      <a:round/>
                      <a:headEnd type="none" w="med" len="med"/>
                      <a:tailEnd type="none" w="med" len="med"/>
                    </a:lnT>
                    <a:lnB w="9525" cap="flat" cmpd="sng" algn="ctr">
                      <a:solidFill>
                        <a:srgbClr val="C7C6C1"/>
                      </a:solidFill>
                      <a:prstDash val="solid"/>
                      <a:round/>
                      <a:headEnd type="none" w="med" len="med"/>
                      <a:tailEnd type="none" w="med" len="med"/>
                    </a:lnB>
                    <a:noFill/>
                  </a:tcPr>
                </a:tc>
                <a:extLst>
                  <a:ext uri="{0D108BD9-81ED-4DB2-BD59-A6C34878D82A}">
                    <a16:rowId xmlns:a16="http://schemas.microsoft.com/office/drawing/2014/main" val="193641329"/>
                  </a:ext>
                </a:extLst>
              </a:tr>
              <a:tr h="1226232">
                <a:tc>
                  <a:txBody>
                    <a:bodyPr/>
                    <a:lstStyle/>
                    <a:p>
                      <a:r>
                        <a:rPr lang="en-GB" sz="2700" cap="none" spc="0">
                          <a:solidFill>
                            <a:schemeClr val="tx1">
                              <a:lumMod val="75000"/>
                              <a:lumOff val="25000"/>
                            </a:schemeClr>
                          </a:solidFill>
                        </a:rPr>
                        <a:t>Cost to the Exchequer</a:t>
                      </a:r>
                      <a:endParaRPr lang="en-US" sz="2700" cap="none" spc="0">
                        <a:solidFill>
                          <a:schemeClr val="tx1">
                            <a:lumMod val="75000"/>
                            <a:lumOff val="25000"/>
                          </a:schemeClr>
                        </a:solidFill>
                      </a:endParaRPr>
                    </a:p>
                  </a:txBody>
                  <a:tcPr marL="377955" marR="283466" marT="188978" marB="188978">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en-GB" sz="2700" cap="none" spc="0">
                          <a:solidFill>
                            <a:srgbClr val="FF0000"/>
                          </a:solidFill>
                        </a:rPr>
                        <a:t>(£2,006m) </a:t>
                      </a:r>
                      <a:endParaRPr lang="en-US" sz="2700" cap="none" spc="0">
                        <a:solidFill>
                          <a:srgbClr val="FF0000"/>
                        </a:solidFill>
                      </a:endParaRPr>
                    </a:p>
                  </a:txBody>
                  <a:tcPr marL="377955" marR="283466" marT="188978" marB="188978">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en-US" sz="2700" cap="none" spc="0" dirty="0">
                          <a:solidFill>
                            <a:schemeClr val="tx1">
                              <a:lumMod val="75000"/>
                              <a:lumOff val="25000"/>
                            </a:schemeClr>
                          </a:solidFill>
                        </a:rPr>
                        <a:t>(£2,064m)</a:t>
                      </a:r>
                    </a:p>
                  </a:txBody>
                  <a:tcPr marL="377955" marR="283466" marT="188978" marB="188978">
                    <a:lnL w="12700" cmpd="sng">
                      <a:noFill/>
                      <a:prstDash val="solid"/>
                    </a:lnL>
                    <a:lnR w="12700" cmpd="sng">
                      <a:noFill/>
                      <a:prstDash val="solid"/>
                    </a:lnR>
                    <a:lnT w="9525" cap="flat" cmpd="sng" algn="ctr">
                      <a:solidFill>
                        <a:srgbClr val="C7C6C1"/>
                      </a:solidFill>
                      <a:prstDash val="solid"/>
                      <a:round/>
                      <a:headEnd type="none" w="med" len="med"/>
                      <a:tailEnd type="none" w="med" len="med"/>
                    </a:lnT>
                    <a:lnB w="9525" cap="flat" cmpd="sng" algn="ctr">
                      <a:solidFill>
                        <a:srgbClr val="C7C6C1"/>
                      </a:solidFill>
                      <a:prstDash val="solid"/>
                      <a:round/>
                      <a:headEnd type="none" w="med" len="med"/>
                      <a:tailEnd type="none" w="med" len="med"/>
                    </a:lnB>
                    <a:noFill/>
                  </a:tcPr>
                </a:tc>
                <a:extLst>
                  <a:ext uri="{0D108BD9-81ED-4DB2-BD59-A6C34878D82A}">
                    <a16:rowId xmlns:a16="http://schemas.microsoft.com/office/drawing/2014/main" val="3683504893"/>
                  </a:ext>
                </a:extLst>
              </a:tr>
              <a:tr h="1226232">
                <a:tc>
                  <a:txBody>
                    <a:bodyPr/>
                    <a:lstStyle/>
                    <a:p>
                      <a:r>
                        <a:rPr lang="en-GB" sz="2700" cap="none" spc="0">
                          <a:solidFill>
                            <a:schemeClr val="tx1">
                              <a:lumMod val="75000"/>
                              <a:lumOff val="25000"/>
                            </a:schemeClr>
                          </a:solidFill>
                        </a:rPr>
                        <a:t>Cost to graduates</a:t>
                      </a:r>
                      <a:endParaRPr lang="en-US" sz="2700" cap="none" spc="0">
                        <a:solidFill>
                          <a:schemeClr val="tx1">
                            <a:lumMod val="75000"/>
                            <a:lumOff val="25000"/>
                          </a:schemeClr>
                        </a:solidFill>
                      </a:endParaRPr>
                    </a:p>
                  </a:txBody>
                  <a:tcPr marL="377955" marR="283466" marT="188978" marB="188978">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en-GB" sz="2700" cap="none" spc="0">
                          <a:solidFill>
                            <a:srgbClr val="FF0000"/>
                          </a:solidFill>
                        </a:rPr>
                        <a:t>(£50,500) </a:t>
                      </a:r>
                      <a:endParaRPr lang="en-US" sz="2700" cap="none" spc="0">
                        <a:solidFill>
                          <a:srgbClr val="FF0000"/>
                        </a:solidFill>
                      </a:endParaRPr>
                    </a:p>
                  </a:txBody>
                  <a:tcPr marL="377955" marR="283466" marT="188978" marB="188978">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en-US" sz="2700" cap="none" spc="0" dirty="0">
                          <a:solidFill>
                            <a:schemeClr val="tx1">
                              <a:lumMod val="75000"/>
                              <a:lumOff val="25000"/>
                            </a:schemeClr>
                          </a:solidFill>
                        </a:rPr>
                        <a:t>(£51,300)</a:t>
                      </a:r>
                    </a:p>
                  </a:txBody>
                  <a:tcPr marL="377955" marR="283466" marT="188978" marB="188978">
                    <a:lnL w="12700" cmpd="sng">
                      <a:noFill/>
                      <a:prstDash val="solid"/>
                    </a:lnL>
                    <a:lnR w="12700" cmpd="sng">
                      <a:noFill/>
                      <a:prstDash val="solid"/>
                    </a:lnR>
                    <a:lnT w="9525" cap="flat" cmpd="sng" algn="ctr">
                      <a:solidFill>
                        <a:srgbClr val="C7C6C1"/>
                      </a:solidFill>
                      <a:prstDash val="solid"/>
                      <a:round/>
                      <a:headEnd type="none" w="med" len="med"/>
                      <a:tailEnd type="none" w="med" len="med"/>
                    </a:lnT>
                    <a:lnB w="9525" cap="flat" cmpd="sng" algn="ctr">
                      <a:solidFill>
                        <a:srgbClr val="C7C6C1"/>
                      </a:solidFill>
                      <a:prstDash val="solid"/>
                    </a:lnB>
                    <a:noFill/>
                  </a:tcPr>
                </a:tc>
                <a:extLst>
                  <a:ext uri="{0D108BD9-81ED-4DB2-BD59-A6C34878D82A}">
                    <a16:rowId xmlns:a16="http://schemas.microsoft.com/office/drawing/2014/main" val="4160307097"/>
                  </a:ext>
                </a:extLst>
              </a:tr>
            </a:tbl>
          </a:graphicData>
        </a:graphic>
      </p:graphicFrame>
      <p:sp>
        <p:nvSpPr>
          <p:cNvPr id="3" name="Title 1">
            <a:extLst>
              <a:ext uri="{FF2B5EF4-FFF2-40B4-BE49-F238E27FC236}">
                <a16:creationId xmlns:a16="http://schemas.microsoft.com/office/drawing/2014/main" id="{80C9A28A-40C3-DD31-330B-7555396993C4}"/>
              </a:ext>
            </a:extLst>
          </p:cNvPr>
          <p:cNvSpPr txBox="1">
            <a:spLocks/>
          </p:cNvSpPr>
          <p:nvPr/>
        </p:nvSpPr>
        <p:spPr>
          <a:xfrm>
            <a:off x="838200" y="3556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a:solidFill>
                  <a:schemeClr val="tx1"/>
                </a:solidFill>
                <a:latin typeface="+mn-lt"/>
                <a:ea typeface="+mj-ea"/>
                <a:cs typeface="+mj-cs"/>
              </a:defRPr>
            </a:lvl1pPr>
          </a:lstStyle>
          <a:p>
            <a:r>
              <a:rPr lang="en-GB" dirty="0"/>
              <a:t>TEF-linked inflationary rises - costs</a:t>
            </a:r>
          </a:p>
        </p:txBody>
      </p:sp>
    </p:spTree>
    <p:extLst>
      <p:ext uri="{BB962C8B-B14F-4D97-AF65-F5344CB8AC3E}">
        <p14:creationId xmlns:p14="http://schemas.microsoft.com/office/powerpoint/2010/main" val="127192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D1E4EA-75BA-F4F8-675E-99E29469E6C1}"/>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F87505-5DC3-7BB5-DCB4-49F4B33D47C0}"/>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3700" kern="1200" dirty="0">
                <a:solidFill>
                  <a:srgbClr val="FFFFFF"/>
                </a:solidFill>
                <a:latin typeface="+mj-lt"/>
                <a:ea typeface="+mj-ea"/>
                <a:cs typeface="+mj-cs"/>
              </a:rPr>
              <a:t>TEF-linked inflationary rises – application rates</a:t>
            </a:r>
          </a:p>
        </p:txBody>
      </p:sp>
      <p:sp>
        <p:nvSpPr>
          <p:cNvPr id="10" name="TextBox 9">
            <a:extLst>
              <a:ext uri="{FF2B5EF4-FFF2-40B4-BE49-F238E27FC236}">
                <a16:creationId xmlns:a16="http://schemas.microsoft.com/office/drawing/2014/main" id="{9EC7E3AF-6185-8D28-7148-E4E9FF171B4F}"/>
              </a:ext>
            </a:extLst>
          </p:cNvPr>
          <p:cNvSpPr txBox="1"/>
          <p:nvPr/>
        </p:nvSpPr>
        <p:spPr>
          <a:xfrm>
            <a:off x="8572499" y="390832"/>
            <a:ext cx="3233585" cy="873612"/>
          </a:xfrm>
          <a:prstGeom prst="rect">
            <a:avLst/>
          </a:prstGeom>
        </p:spPr>
        <p:txBody>
          <a:bodyPr vert="horz" lIns="91440" tIns="45720" rIns="91440" bIns="45720" rtlCol="0" anchor="ctr">
            <a:normAutofit/>
          </a:bodyPr>
          <a:lstStyle/>
          <a:p>
            <a:pPr>
              <a:lnSpc>
                <a:spcPct val="90000"/>
              </a:lnSpc>
              <a:spcBef>
                <a:spcPts val="1000"/>
              </a:spcBef>
            </a:pPr>
            <a:r>
              <a:rPr lang="en-US" sz="2000" b="1" kern="1200">
                <a:solidFill>
                  <a:srgbClr val="FFFFFF"/>
                </a:solidFill>
                <a:latin typeface="+mn-lt"/>
                <a:ea typeface="+mn-ea"/>
                <a:cs typeface="+mn-cs"/>
              </a:rPr>
              <a:t>Baseline = 68% potential applicants, 77% applicants</a:t>
            </a:r>
          </a:p>
        </p:txBody>
      </p:sp>
      <p:pic>
        <p:nvPicPr>
          <p:cNvPr id="4" name="Picture 3" descr="A graph with text on it&#10;&#10;Description automatically generated with medium confidence">
            <a:extLst>
              <a:ext uri="{FF2B5EF4-FFF2-40B4-BE49-F238E27FC236}">
                <a16:creationId xmlns:a16="http://schemas.microsoft.com/office/drawing/2014/main" id="{D96DD0AD-839F-AA3B-B164-E5523BA461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225" y="2125096"/>
            <a:ext cx="11327549" cy="4134554"/>
          </a:xfrm>
          <a:prstGeom prst="rect">
            <a:avLst/>
          </a:prstGeom>
        </p:spPr>
      </p:pic>
      <p:sp>
        <p:nvSpPr>
          <p:cNvPr id="6" name="Date Placeholder 5">
            <a:extLst>
              <a:ext uri="{FF2B5EF4-FFF2-40B4-BE49-F238E27FC236}">
                <a16:creationId xmlns:a16="http://schemas.microsoft.com/office/drawing/2014/main" id="{8D156FE7-C602-C498-FC76-0E127E6758F3}"/>
              </a:ext>
            </a:extLst>
          </p:cNvPr>
          <p:cNvSpPr>
            <a:spLocks noGrp="1"/>
          </p:cNvSpPr>
          <p:nvPr>
            <p:ph type="dt" sz="half" idx="10"/>
          </p:nvPr>
        </p:nvSpPr>
        <p:spPr>
          <a:xfrm>
            <a:off x="8970264" y="6455664"/>
            <a:ext cx="2743200" cy="365125"/>
          </a:xfrm>
        </p:spPr>
        <p:txBody>
          <a:bodyPr vert="horz" lIns="91440" tIns="45720" rIns="91440" bIns="45720" rtlCol="0" anchor="ctr">
            <a:normAutofit/>
          </a:bodyPr>
          <a:lstStyle/>
          <a:p>
            <a:pPr algn="r">
              <a:spcAft>
                <a:spcPts val="600"/>
              </a:spcAft>
            </a:pPr>
            <a:fld id="{D1FDF9EF-DB47-4322-942A-ABD0E175CAAE}" type="datetime1">
              <a:rPr lang="en-US" sz="1100">
                <a:solidFill>
                  <a:schemeClr val="tx1">
                    <a:lumMod val="50000"/>
                    <a:lumOff val="50000"/>
                  </a:schemeClr>
                </a:solidFill>
              </a:rPr>
              <a:pPr algn="r">
                <a:spcAft>
                  <a:spcPts val="600"/>
                </a:spcAft>
              </a:pPr>
              <a:t>1/22/25</a:t>
            </a:fld>
            <a:endParaRPr lang="en-US" sz="110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C5004AC4-423F-7A72-C7BB-09D4B7159546}"/>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lgn="r">
              <a:spcAft>
                <a:spcPts val="600"/>
              </a:spcAft>
            </a:pPr>
            <a:fld id="{06A64E71-2E9E-4614-BF38-834305BC17BB}" type="slidenum">
              <a:rPr lang="en-US" sz="1100">
                <a:solidFill>
                  <a:schemeClr val="tx1">
                    <a:lumMod val="50000"/>
                    <a:lumOff val="50000"/>
                  </a:schemeClr>
                </a:solidFill>
              </a:rPr>
              <a:pPr algn="r">
                <a:spcAft>
                  <a:spcPts val="600"/>
                </a:spcAft>
              </a:pPr>
              <a:t>24</a:t>
            </a:fld>
            <a:endParaRPr lang="en-US" sz="1100">
              <a:solidFill>
                <a:schemeClr val="tx1">
                  <a:lumMod val="50000"/>
                  <a:lumOff val="50000"/>
                </a:schemeClr>
              </a:solidFill>
            </a:endParaRPr>
          </a:p>
        </p:txBody>
      </p:sp>
    </p:spTree>
    <p:extLst>
      <p:ext uri="{BB962C8B-B14F-4D97-AF65-F5344CB8AC3E}">
        <p14:creationId xmlns:p14="http://schemas.microsoft.com/office/powerpoint/2010/main" val="3226915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C3D8E6-C6DF-BB07-4912-EEFF78AAF3E0}"/>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D38852-E7A7-EFFF-19E1-D6F12B0F1707}"/>
              </a:ext>
            </a:extLst>
          </p:cNvPr>
          <p:cNvSpPr>
            <a:spLocks noGrp="1"/>
          </p:cNvSpPr>
          <p:nvPr>
            <p:ph type="title"/>
          </p:nvPr>
        </p:nvSpPr>
        <p:spPr>
          <a:xfrm>
            <a:off x="1371599" y="294538"/>
            <a:ext cx="9895951" cy="1033669"/>
          </a:xfrm>
        </p:spPr>
        <p:txBody>
          <a:bodyPr>
            <a:normAutofit/>
          </a:bodyPr>
          <a:lstStyle/>
          <a:p>
            <a:r>
              <a:rPr lang="en-US" sz="4000" kern="1200">
                <a:solidFill>
                  <a:srgbClr val="FFFFFF"/>
                </a:solidFill>
                <a:latin typeface="+mj-lt"/>
                <a:ea typeface="+mj-ea"/>
                <a:cs typeface="+mj-cs"/>
              </a:rPr>
              <a:t>TEF-linked inflationary rises – application rates</a:t>
            </a:r>
            <a:endParaRPr lang="en-GB" sz="4000">
              <a:solidFill>
                <a:srgbClr val="FFFFFF"/>
              </a:solidFill>
            </a:endParaRPr>
          </a:p>
        </p:txBody>
      </p:sp>
      <p:sp>
        <p:nvSpPr>
          <p:cNvPr id="6" name="Content Placeholder 5">
            <a:extLst>
              <a:ext uri="{FF2B5EF4-FFF2-40B4-BE49-F238E27FC236}">
                <a16:creationId xmlns:a16="http://schemas.microsoft.com/office/drawing/2014/main" id="{AD2E499B-40DD-9D7E-90F7-713779796314}"/>
              </a:ext>
            </a:extLst>
          </p:cNvPr>
          <p:cNvSpPr>
            <a:spLocks noGrp="1"/>
          </p:cNvSpPr>
          <p:nvPr>
            <p:ph idx="1"/>
          </p:nvPr>
        </p:nvSpPr>
        <p:spPr>
          <a:xfrm>
            <a:off x="1371599" y="2318197"/>
            <a:ext cx="9724031" cy="3683358"/>
          </a:xfrm>
        </p:spPr>
        <p:txBody>
          <a:bodyPr anchor="ctr">
            <a:normAutofit fontScale="85000" lnSpcReduction="10000"/>
          </a:bodyPr>
          <a:lstStyle/>
          <a:p>
            <a:pPr marL="0" indent="0">
              <a:buNone/>
            </a:pPr>
            <a:r>
              <a:rPr lang="en-GB" sz="3200" i="1" dirty="0"/>
              <a:t>I would be interested in studying at a top university to guarantee a spot in employment after I graduate. </a:t>
            </a:r>
          </a:p>
          <a:p>
            <a:pPr marL="0" indent="0">
              <a:buNone/>
            </a:pPr>
            <a:endParaRPr lang="en-GB" sz="3200" i="1" dirty="0"/>
          </a:p>
          <a:p>
            <a:pPr marL="0" indent="0">
              <a:buNone/>
            </a:pPr>
            <a:r>
              <a:rPr lang="en-GB" sz="3200" i="1" dirty="0"/>
              <a:t>I would be more likely to apply to a silver or gold standard university even though I don’t agree with that method of ranking. </a:t>
            </a:r>
          </a:p>
          <a:p>
            <a:pPr marL="0" indent="0">
              <a:buNone/>
            </a:pPr>
            <a:endParaRPr lang="en-GB" sz="3200" i="1" dirty="0"/>
          </a:p>
          <a:p>
            <a:pPr marL="0" indent="0">
              <a:buNone/>
            </a:pPr>
            <a:r>
              <a:rPr lang="en-GB" sz="3200" i="1" dirty="0"/>
              <a:t>If a university has a better teaching quality I am more inclined to choose that particular university because the education I will receive will be of a higher standard.</a:t>
            </a:r>
            <a:endParaRPr lang="en-US" sz="3200" i="1" dirty="0"/>
          </a:p>
        </p:txBody>
      </p:sp>
      <p:sp>
        <p:nvSpPr>
          <p:cNvPr id="4" name="Date Placeholder 3">
            <a:extLst>
              <a:ext uri="{FF2B5EF4-FFF2-40B4-BE49-F238E27FC236}">
                <a16:creationId xmlns:a16="http://schemas.microsoft.com/office/drawing/2014/main" id="{F88E5B72-6680-8F4F-EF32-A87B385D629D}"/>
              </a:ext>
            </a:extLst>
          </p:cNvPr>
          <p:cNvSpPr>
            <a:spLocks noGrp="1"/>
          </p:cNvSpPr>
          <p:nvPr>
            <p:ph type="dt" sz="half" idx="10"/>
          </p:nvPr>
        </p:nvSpPr>
        <p:spPr>
          <a:xfrm>
            <a:off x="8970264" y="6455431"/>
            <a:ext cx="2743200" cy="365125"/>
          </a:xfrm>
        </p:spPr>
        <p:txBody>
          <a:bodyPr>
            <a:normAutofit/>
          </a:bodyPr>
          <a:lstStyle/>
          <a:p>
            <a:pPr algn="r">
              <a:spcAft>
                <a:spcPts val="600"/>
              </a:spcAft>
            </a:pPr>
            <a:fld id="{D1FDF9EF-DB47-4322-942A-ABD0E175CAAE}" type="datetime1">
              <a:rPr lang="en-GB" sz="1100">
                <a:solidFill>
                  <a:schemeClr val="tx1">
                    <a:lumMod val="50000"/>
                    <a:lumOff val="50000"/>
                  </a:schemeClr>
                </a:solidFill>
              </a:rPr>
              <a:pPr algn="r">
                <a:spcAft>
                  <a:spcPts val="600"/>
                </a:spcAft>
              </a:pPr>
              <a:t>22/01/2025</a:t>
            </a:fld>
            <a:endParaRPr lang="en-GB" sz="110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14A36556-FCDC-A889-C3EB-CB02008EA535}"/>
              </a:ext>
            </a:extLst>
          </p:cNvPr>
          <p:cNvSpPr>
            <a:spLocks noGrp="1"/>
          </p:cNvSpPr>
          <p:nvPr>
            <p:ph type="sldNum" sz="quarter" idx="12"/>
          </p:nvPr>
        </p:nvSpPr>
        <p:spPr>
          <a:xfrm>
            <a:off x="11704320" y="6455431"/>
            <a:ext cx="445913" cy="365125"/>
          </a:xfrm>
        </p:spPr>
        <p:txBody>
          <a:bodyPr>
            <a:normAutofit/>
          </a:bodyPr>
          <a:lstStyle/>
          <a:p>
            <a:pPr>
              <a:spcAft>
                <a:spcPts val="600"/>
              </a:spcAft>
            </a:pPr>
            <a:fld id="{06A64E71-2E9E-4614-BF38-834305BC17BB}" type="slidenum">
              <a:rPr lang="en-GB" sz="1100">
                <a:solidFill>
                  <a:schemeClr val="tx1">
                    <a:lumMod val="50000"/>
                    <a:lumOff val="50000"/>
                  </a:schemeClr>
                </a:solidFill>
              </a:rPr>
              <a:pPr>
                <a:spcAft>
                  <a:spcPts val="600"/>
                </a:spcAft>
              </a:pPr>
              <a:t>25</a:t>
            </a:fld>
            <a:endParaRPr lang="en-GB" sz="1100">
              <a:solidFill>
                <a:schemeClr val="tx1">
                  <a:lumMod val="50000"/>
                  <a:lumOff val="50000"/>
                </a:schemeClr>
              </a:solidFill>
            </a:endParaRPr>
          </a:p>
        </p:txBody>
      </p:sp>
      <p:sp>
        <p:nvSpPr>
          <p:cNvPr id="3" name="TextBox 2">
            <a:extLst>
              <a:ext uri="{FF2B5EF4-FFF2-40B4-BE49-F238E27FC236}">
                <a16:creationId xmlns:a16="http://schemas.microsoft.com/office/drawing/2014/main" id="{BB60A435-E4AE-97C5-BDEC-A6478803B149}"/>
              </a:ext>
            </a:extLst>
          </p:cNvPr>
          <p:cNvSpPr txBox="1"/>
          <p:nvPr/>
        </p:nvSpPr>
        <p:spPr>
          <a:xfrm>
            <a:off x="6959600" y="399626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81906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C669BD-E6C5-E522-7679-16609A11052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DDFB2C-FC78-8412-A078-BC6C514663C5}"/>
              </a:ext>
            </a:extLst>
          </p:cNvPr>
          <p:cNvSpPr>
            <a:spLocks noGrp="1"/>
          </p:cNvSpPr>
          <p:nvPr>
            <p:ph type="title"/>
          </p:nvPr>
        </p:nvSpPr>
        <p:spPr>
          <a:xfrm>
            <a:off x="1371599" y="294538"/>
            <a:ext cx="9895951" cy="1033669"/>
          </a:xfrm>
        </p:spPr>
        <p:txBody>
          <a:bodyPr>
            <a:normAutofit/>
          </a:bodyPr>
          <a:lstStyle/>
          <a:p>
            <a:r>
              <a:rPr lang="en-US" sz="4000" kern="1200" dirty="0">
                <a:solidFill>
                  <a:srgbClr val="FFFFFF"/>
                </a:solidFill>
                <a:latin typeface="+mj-lt"/>
                <a:ea typeface="+mj-ea"/>
                <a:cs typeface="+mj-cs"/>
              </a:rPr>
              <a:t>TEF-linked inflationary rises – application rates</a:t>
            </a:r>
            <a:endParaRPr lang="en-GB" sz="4000" dirty="0">
              <a:solidFill>
                <a:srgbClr val="FFFFFF"/>
              </a:solidFill>
            </a:endParaRPr>
          </a:p>
        </p:txBody>
      </p:sp>
      <p:sp>
        <p:nvSpPr>
          <p:cNvPr id="9" name="Content Placeholder 8">
            <a:extLst>
              <a:ext uri="{FF2B5EF4-FFF2-40B4-BE49-F238E27FC236}">
                <a16:creationId xmlns:a16="http://schemas.microsoft.com/office/drawing/2014/main" id="{3F30DDCA-9D02-27A2-0736-9437F30B7969}"/>
              </a:ext>
            </a:extLst>
          </p:cNvPr>
          <p:cNvSpPr txBox="1">
            <a:spLocks noGrp="1"/>
          </p:cNvSpPr>
          <p:nvPr>
            <p:ph idx="1"/>
          </p:nvPr>
        </p:nvSpPr>
        <p:spPr>
          <a:xfrm>
            <a:off x="1371599" y="2318197"/>
            <a:ext cx="9724031" cy="3683358"/>
          </a:xfrm>
          <a:prstGeom prst="rect">
            <a:avLst/>
          </a:prstGeom>
        </p:spPr>
        <p:txBody>
          <a:bodyPr vert="horz" lIns="91440" tIns="45720" rIns="91440" bIns="45720" rtlCol="0" anchor="ctr">
            <a:normAutofit fontScale="92500" lnSpcReduction="10000"/>
          </a:bodyPr>
          <a:lstStyle/>
          <a:p>
            <a:pPr marL="0" indent="0">
              <a:spcAft>
                <a:spcPts val="600"/>
              </a:spcAft>
              <a:buNone/>
            </a:pPr>
            <a:r>
              <a:rPr lang="en-GB" i="1" dirty="0"/>
              <a:t>I would be less inclined to go to a university that achieved a silver or gold in quality of teaching. </a:t>
            </a:r>
          </a:p>
          <a:p>
            <a:pPr marL="0" indent="0">
              <a:spcAft>
                <a:spcPts val="600"/>
              </a:spcAft>
              <a:buNone/>
            </a:pPr>
            <a:r>
              <a:rPr lang="en-GB" i="1" dirty="0"/>
              <a:t>Better universities are more expensive so would be less motivated to aim for a top university. </a:t>
            </a:r>
          </a:p>
          <a:p>
            <a:pPr marL="0" indent="0">
              <a:spcAft>
                <a:spcPts val="600"/>
              </a:spcAft>
              <a:buNone/>
            </a:pPr>
            <a:r>
              <a:rPr lang="en-GB" i="1" dirty="0"/>
              <a:t>Less qualified and poor teaching Universities would become more appealing. If I wanted to go for a university with a gold, silver or bronze award, it would cost me more than one that does not. </a:t>
            </a:r>
          </a:p>
          <a:p>
            <a:pPr marL="0" indent="0">
              <a:spcAft>
                <a:spcPts val="600"/>
              </a:spcAft>
              <a:buNone/>
            </a:pPr>
            <a:r>
              <a:rPr lang="en-GB" i="1" dirty="0"/>
              <a:t>I would want to apply to a higher end university, but this factor might deter me from doing so.</a:t>
            </a:r>
            <a:endParaRPr lang="en-US" i="1" dirty="0"/>
          </a:p>
        </p:txBody>
      </p:sp>
      <p:sp>
        <p:nvSpPr>
          <p:cNvPr id="4" name="Date Placeholder 3">
            <a:extLst>
              <a:ext uri="{FF2B5EF4-FFF2-40B4-BE49-F238E27FC236}">
                <a16:creationId xmlns:a16="http://schemas.microsoft.com/office/drawing/2014/main" id="{793AC481-B9D9-68C0-646C-C0772B8B386C}"/>
              </a:ext>
            </a:extLst>
          </p:cNvPr>
          <p:cNvSpPr>
            <a:spLocks noGrp="1"/>
          </p:cNvSpPr>
          <p:nvPr>
            <p:ph type="dt" sz="half" idx="10"/>
          </p:nvPr>
        </p:nvSpPr>
        <p:spPr>
          <a:xfrm>
            <a:off x="8970264" y="6455431"/>
            <a:ext cx="2743200" cy="365125"/>
          </a:xfrm>
        </p:spPr>
        <p:txBody>
          <a:bodyPr>
            <a:normAutofit/>
          </a:bodyPr>
          <a:lstStyle/>
          <a:p>
            <a:pPr algn="r">
              <a:spcAft>
                <a:spcPts val="600"/>
              </a:spcAft>
            </a:pPr>
            <a:fld id="{D1FDF9EF-DB47-4322-942A-ABD0E175CAAE}" type="datetime1">
              <a:rPr lang="en-GB" sz="1100">
                <a:solidFill>
                  <a:schemeClr val="tx1">
                    <a:lumMod val="50000"/>
                    <a:lumOff val="50000"/>
                  </a:schemeClr>
                </a:solidFill>
              </a:rPr>
              <a:pPr algn="r">
                <a:spcAft>
                  <a:spcPts val="600"/>
                </a:spcAft>
              </a:pPr>
              <a:t>22/01/2025</a:t>
            </a:fld>
            <a:endParaRPr lang="en-GB" sz="110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4098126B-96CF-E541-AFFC-B7BCB278D20C}"/>
              </a:ext>
            </a:extLst>
          </p:cNvPr>
          <p:cNvSpPr>
            <a:spLocks noGrp="1"/>
          </p:cNvSpPr>
          <p:nvPr>
            <p:ph type="sldNum" sz="quarter" idx="12"/>
          </p:nvPr>
        </p:nvSpPr>
        <p:spPr>
          <a:xfrm>
            <a:off x="11704320" y="6455431"/>
            <a:ext cx="445913" cy="365125"/>
          </a:xfrm>
        </p:spPr>
        <p:txBody>
          <a:bodyPr>
            <a:normAutofit/>
          </a:bodyPr>
          <a:lstStyle/>
          <a:p>
            <a:pPr>
              <a:spcAft>
                <a:spcPts val="600"/>
              </a:spcAft>
            </a:pPr>
            <a:fld id="{06A64E71-2E9E-4614-BF38-834305BC17BB}" type="slidenum">
              <a:rPr lang="en-GB" sz="1100">
                <a:solidFill>
                  <a:schemeClr val="tx1">
                    <a:lumMod val="50000"/>
                    <a:lumOff val="50000"/>
                  </a:schemeClr>
                </a:solidFill>
              </a:rPr>
              <a:pPr>
                <a:spcAft>
                  <a:spcPts val="600"/>
                </a:spcAft>
              </a:pPr>
              <a:t>26</a:t>
            </a:fld>
            <a:endParaRPr lang="en-GB" sz="1100">
              <a:solidFill>
                <a:schemeClr val="tx1">
                  <a:lumMod val="50000"/>
                  <a:lumOff val="50000"/>
                </a:schemeClr>
              </a:solidFill>
            </a:endParaRPr>
          </a:p>
        </p:txBody>
      </p:sp>
      <p:sp>
        <p:nvSpPr>
          <p:cNvPr id="3" name="TextBox 2">
            <a:extLst>
              <a:ext uri="{FF2B5EF4-FFF2-40B4-BE49-F238E27FC236}">
                <a16:creationId xmlns:a16="http://schemas.microsoft.com/office/drawing/2014/main" id="{F488319B-3234-CC27-2995-284A553EDD00}"/>
              </a:ext>
            </a:extLst>
          </p:cNvPr>
          <p:cNvSpPr txBox="1"/>
          <p:nvPr/>
        </p:nvSpPr>
        <p:spPr>
          <a:xfrm>
            <a:off x="6959600" y="399626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16486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1A05EC-5B46-EDDB-A20C-C63EE324BAF8}"/>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F81EE3-2D8A-B544-7098-EEFA9446F1F0}"/>
              </a:ext>
            </a:extLst>
          </p:cNvPr>
          <p:cNvSpPr>
            <a:spLocks noGrp="1"/>
          </p:cNvSpPr>
          <p:nvPr>
            <p:ph type="title"/>
          </p:nvPr>
        </p:nvSpPr>
        <p:spPr>
          <a:xfrm>
            <a:off x="1371599" y="294538"/>
            <a:ext cx="9895951" cy="1033669"/>
          </a:xfrm>
        </p:spPr>
        <p:txBody>
          <a:bodyPr>
            <a:normAutofit/>
          </a:bodyPr>
          <a:lstStyle/>
          <a:p>
            <a:r>
              <a:rPr lang="en-US" sz="4000" kern="1200">
                <a:solidFill>
                  <a:srgbClr val="FFFFFF"/>
                </a:solidFill>
                <a:latin typeface="+mj-lt"/>
                <a:ea typeface="+mj-ea"/>
                <a:cs typeface="+mj-cs"/>
              </a:rPr>
              <a:t>TEF-linked inflationary rises – application rates</a:t>
            </a:r>
            <a:endParaRPr lang="en-GB" sz="4000">
              <a:solidFill>
                <a:srgbClr val="FFFFFF"/>
              </a:solidFill>
            </a:endParaRPr>
          </a:p>
        </p:txBody>
      </p:sp>
      <p:sp>
        <p:nvSpPr>
          <p:cNvPr id="6" name="Content Placeholder 5">
            <a:extLst>
              <a:ext uri="{FF2B5EF4-FFF2-40B4-BE49-F238E27FC236}">
                <a16:creationId xmlns:a16="http://schemas.microsoft.com/office/drawing/2014/main" id="{1A181425-15AA-9D60-B3A9-1C837E42A8E9}"/>
              </a:ext>
            </a:extLst>
          </p:cNvPr>
          <p:cNvSpPr>
            <a:spLocks noGrp="1"/>
          </p:cNvSpPr>
          <p:nvPr>
            <p:ph idx="1"/>
          </p:nvPr>
        </p:nvSpPr>
        <p:spPr>
          <a:xfrm>
            <a:off x="1371599" y="2318197"/>
            <a:ext cx="9724031" cy="3683358"/>
          </a:xfrm>
        </p:spPr>
        <p:txBody>
          <a:bodyPr anchor="ctr">
            <a:normAutofit/>
          </a:bodyPr>
          <a:lstStyle/>
          <a:p>
            <a:pPr marL="0" indent="0">
              <a:buNone/>
            </a:pPr>
            <a:r>
              <a:rPr lang="en-GB" sz="3200" i="1" dirty="0"/>
              <a:t>This model is an abomination that reinforces economic inequality, making it so only the wealthiest can attend prestigious universities. I’m not sure how it is even being considered.</a:t>
            </a:r>
            <a:endParaRPr lang="en-US" sz="3200" i="1" dirty="0"/>
          </a:p>
        </p:txBody>
      </p:sp>
      <p:sp>
        <p:nvSpPr>
          <p:cNvPr id="4" name="Date Placeholder 3">
            <a:extLst>
              <a:ext uri="{FF2B5EF4-FFF2-40B4-BE49-F238E27FC236}">
                <a16:creationId xmlns:a16="http://schemas.microsoft.com/office/drawing/2014/main" id="{B4A1CE6B-ECC4-D037-B80D-A68AE7C2DFEA}"/>
              </a:ext>
            </a:extLst>
          </p:cNvPr>
          <p:cNvSpPr>
            <a:spLocks noGrp="1"/>
          </p:cNvSpPr>
          <p:nvPr>
            <p:ph type="dt" sz="half" idx="10"/>
          </p:nvPr>
        </p:nvSpPr>
        <p:spPr>
          <a:xfrm>
            <a:off x="8970264" y="6455431"/>
            <a:ext cx="2743200" cy="365125"/>
          </a:xfrm>
        </p:spPr>
        <p:txBody>
          <a:bodyPr>
            <a:normAutofit/>
          </a:bodyPr>
          <a:lstStyle/>
          <a:p>
            <a:pPr algn="r">
              <a:spcAft>
                <a:spcPts val="600"/>
              </a:spcAft>
            </a:pPr>
            <a:fld id="{D1FDF9EF-DB47-4322-942A-ABD0E175CAAE}" type="datetime1">
              <a:rPr lang="en-GB" sz="1100">
                <a:solidFill>
                  <a:schemeClr val="tx1">
                    <a:lumMod val="50000"/>
                    <a:lumOff val="50000"/>
                  </a:schemeClr>
                </a:solidFill>
              </a:rPr>
              <a:pPr algn="r">
                <a:spcAft>
                  <a:spcPts val="600"/>
                </a:spcAft>
              </a:pPr>
              <a:t>22/01/2025</a:t>
            </a:fld>
            <a:endParaRPr lang="en-GB" sz="110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99015FF0-498F-C701-AA81-FA139994E419}"/>
              </a:ext>
            </a:extLst>
          </p:cNvPr>
          <p:cNvSpPr>
            <a:spLocks noGrp="1"/>
          </p:cNvSpPr>
          <p:nvPr>
            <p:ph type="sldNum" sz="quarter" idx="12"/>
          </p:nvPr>
        </p:nvSpPr>
        <p:spPr>
          <a:xfrm>
            <a:off x="11704320" y="6455431"/>
            <a:ext cx="445913" cy="365125"/>
          </a:xfrm>
        </p:spPr>
        <p:txBody>
          <a:bodyPr>
            <a:normAutofit/>
          </a:bodyPr>
          <a:lstStyle/>
          <a:p>
            <a:pPr>
              <a:spcAft>
                <a:spcPts val="600"/>
              </a:spcAft>
            </a:pPr>
            <a:fld id="{06A64E71-2E9E-4614-BF38-834305BC17BB}" type="slidenum">
              <a:rPr lang="en-GB" sz="1100">
                <a:solidFill>
                  <a:schemeClr val="tx1">
                    <a:lumMod val="50000"/>
                    <a:lumOff val="50000"/>
                  </a:schemeClr>
                </a:solidFill>
              </a:rPr>
              <a:pPr>
                <a:spcAft>
                  <a:spcPts val="600"/>
                </a:spcAft>
              </a:pPr>
              <a:t>27</a:t>
            </a:fld>
            <a:endParaRPr lang="en-GB" sz="1100">
              <a:solidFill>
                <a:schemeClr val="tx1">
                  <a:lumMod val="50000"/>
                  <a:lumOff val="50000"/>
                </a:schemeClr>
              </a:solidFill>
            </a:endParaRPr>
          </a:p>
        </p:txBody>
      </p:sp>
      <p:sp>
        <p:nvSpPr>
          <p:cNvPr id="3" name="TextBox 2">
            <a:extLst>
              <a:ext uri="{FF2B5EF4-FFF2-40B4-BE49-F238E27FC236}">
                <a16:creationId xmlns:a16="http://schemas.microsoft.com/office/drawing/2014/main" id="{2240A47E-D8C8-8CDC-1814-2899660DF02E}"/>
              </a:ext>
            </a:extLst>
          </p:cNvPr>
          <p:cNvSpPr txBox="1"/>
          <p:nvPr/>
        </p:nvSpPr>
        <p:spPr>
          <a:xfrm>
            <a:off x="6959600" y="399626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980162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B40B3D7-0B24-16AE-F2A6-9882DD347EAC}"/>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06E53B-864E-EA0C-3A29-C603A3430775}"/>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kern="1200">
                <a:solidFill>
                  <a:srgbClr val="FFFFFF"/>
                </a:solidFill>
                <a:latin typeface="+mj-lt"/>
                <a:ea typeface="+mj-ea"/>
                <a:cs typeface="+mj-cs"/>
              </a:rPr>
              <a:t>A stepped repayment model</a:t>
            </a:r>
          </a:p>
        </p:txBody>
      </p:sp>
      <p:sp>
        <p:nvSpPr>
          <p:cNvPr id="3" name="TextBox 2">
            <a:extLst>
              <a:ext uri="{FF2B5EF4-FFF2-40B4-BE49-F238E27FC236}">
                <a16:creationId xmlns:a16="http://schemas.microsoft.com/office/drawing/2014/main" id="{D0B50225-34BC-3339-24B2-CD74EB65921A}"/>
              </a:ext>
            </a:extLst>
          </p:cNvPr>
          <p:cNvSpPr txBox="1"/>
          <p:nvPr/>
        </p:nvSpPr>
        <p:spPr>
          <a:xfrm>
            <a:off x="1371599" y="2318197"/>
            <a:ext cx="9724031" cy="3683358"/>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r>
              <a:rPr lang="en-US" sz="2800" dirty="0"/>
              <a:t>Undergraduate tuition fees are £9,250</a:t>
            </a:r>
          </a:p>
          <a:p>
            <a:pPr indent="-228600">
              <a:lnSpc>
                <a:spcPct val="90000"/>
              </a:lnSpc>
              <a:spcAft>
                <a:spcPts val="600"/>
              </a:spcAft>
              <a:buFont typeface="Arial" panose="020B0604020202020204" pitchFamily="34" charset="0"/>
              <a:buChar char="•"/>
            </a:pPr>
            <a:r>
              <a:rPr lang="en-US" sz="2800" dirty="0"/>
              <a:t>Tuition fee and maintenance loans are available. </a:t>
            </a:r>
          </a:p>
          <a:p>
            <a:pPr indent="-228600">
              <a:lnSpc>
                <a:spcPct val="90000"/>
              </a:lnSpc>
              <a:spcAft>
                <a:spcPts val="600"/>
              </a:spcAft>
              <a:buFont typeface="Arial" panose="020B0604020202020204" pitchFamily="34" charset="0"/>
              <a:buChar char="•"/>
            </a:pPr>
            <a:r>
              <a:rPr lang="en-US" sz="2800" dirty="0"/>
              <a:t>Teaching grants remain in place.</a:t>
            </a:r>
          </a:p>
          <a:p>
            <a:pPr indent="-228600">
              <a:lnSpc>
                <a:spcPct val="90000"/>
              </a:lnSpc>
              <a:spcAft>
                <a:spcPts val="600"/>
              </a:spcAft>
              <a:buFont typeface="Arial" panose="020B0604020202020204" pitchFamily="34" charset="0"/>
              <a:buChar char="•"/>
            </a:pPr>
            <a:r>
              <a:rPr lang="en-US" sz="2800" dirty="0"/>
              <a:t>Maintenance grants are available for the poorest students</a:t>
            </a:r>
          </a:p>
          <a:p>
            <a:pPr>
              <a:lnSpc>
                <a:spcPct val="90000"/>
              </a:lnSpc>
              <a:spcAft>
                <a:spcPts val="600"/>
              </a:spcAft>
            </a:pPr>
            <a:endParaRPr lang="en-US" sz="2800" dirty="0"/>
          </a:p>
        </p:txBody>
      </p:sp>
      <p:sp>
        <p:nvSpPr>
          <p:cNvPr id="6" name="Date Placeholder 5">
            <a:extLst>
              <a:ext uri="{FF2B5EF4-FFF2-40B4-BE49-F238E27FC236}">
                <a16:creationId xmlns:a16="http://schemas.microsoft.com/office/drawing/2014/main" id="{5AB07538-FECE-3A27-43A5-64A456F29343}"/>
              </a:ext>
            </a:extLst>
          </p:cNvPr>
          <p:cNvSpPr>
            <a:spLocks noGrp="1"/>
          </p:cNvSpPr>
          <p:nvPr>
            <p:ph type="dt" sz="half" idx="10"/>
          </p:nvPr>
        </p:nvSpPr>
        <p:spPr>
          <a:xfrm>
            <a:off x="8970264" y="6455431"/>
            <a:ext cx="2743200" cy="365125"/>
          </a:xfrm>
        </p:spPr>
        <p:txBody>
          <a:bodyPr vert="horz" lIns="91440" tIns="45720" rIns="91440" bIns="45720" rtlCol="0" anchor="ctr">
            <a:normAutofit/>
          </a:bodyPr>
          <a:lstStyle/>
          <a:p>
            <a:pPr algn="r">
              <a:spcAft>
                <a:spcPts val="600"/>
              </a:spcAft>
            </a:pPr>
            <a:fld id="{D1FDF9EF-DB47-4322-942A-ABD0E175CAAE}" type="datetime1">
              <a:rPr lang="en-US" sz="1100">
                <a:solidFill>
                  <a:schemeClr val="tx1">
                    <a:lumMod val="50000"/>
                    <a:lumOff val="50000"/>
                  </a:schemeClr>
                </a:solidFill>
              </a:rPr>
              <a:pPr algn="r">
                <a:spcAft>
                  <a:spcPts val="600"/>
                </a:spcAft>
              </a:pPr>
              <a:t>1/22/25</a:t>
            </a:fld>
            <a:endParaRPr lang="en-US" sz="110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3F7EEC1B-402F-4DD6-5B5C-283BFE6C0C16}"/>
              </a:ext>
            </a:extLst>
          </p:cNvPr>
          <p:cNvSpPr>
            <a:spLocks noGrp="1"/>
          </p:cNvSpPr>
          <p:nvPr>
            <p:ph type="sldNum" sz="quarter" idx="12"/>
          </p:nvPr>
        </p:nvSpPr>
        <p:spPr>
          <a:xfrm>
            <a:off x="11704320" y="6455431"/>
            <a:ext cx="445913" cy="365125"/>
          </a:xfrm>
        </p:spPr>
        <p:txBody>
          <a:bodyPr vert="horz" lIns="91440" tIns="45720" rIns="91440" bIns="45720" rtlCol="0" anchor="ctr">
            <a:normAutofit/>
          </a:bodyPr>
          <a:lstStyle/>
          <a:p>
            <a:pPr algn="r">
              <a:spcAft>
                <a:spcPts val="600"/>
              </a:spcAft>
            </a:pPr>
            <a:fld id="{06A64E71-2E9E-4614-BF38-834305BC17BB}" type="slidenum">
              <a:rPr lang="en-US" sz="1100">
                <a:solidFill>
                  <a:schemeClr val="tx1">
                    <a:lumMod val="50000"/>
                    <a:lumOff val="50000"/>
                  </a:schemeClr>
                </a:solidFill>
              </a:rPr>
              <a:pPr algn="r">
                <a:spcAft>
                  <a:spcPts val="600"/>
                </a:spcAft>
              </a:pPr>
              <a:t>28</a:t>
            </a:fld>
            <a:endParaRPr lang="en-US" sz="1100">
              <a:solidFill>
                <a:schemeClr val="tx1">
                  <a:lumMod val="50000"/>
                  <a:lumOff val="50000"/>
                </a:schemeClr>
              </a:solidFill>
            </a:endParaRPr>
          </a:p>
        </p:txBody>
      </p:sp>
    </p:spTree>
    <p:extLst>
      <p:ext uri="{BB962C8B-B14F-4D97-AF65-F5344CB8AC3E}">
        <p14:creationId xmlns:p14="http://schemas.microsoft.com/office/powerpoint/2010/main" val="2388747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9416E17-D7D2-392F-F39C-4AB92F9D878A}"/>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BE18DE2-805D-0D0F-B18B-F3FC3DE2030D}"/>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Baseline repayment</a:t>
            </a:r>
          </a:p>
        </p:txBody>
      </p:sp>
      <p:pic>
        <p:nvPicPr>
          <p:cNvPr id="10" name="Content Placeholder 9" descr="A graph of a graph&#10;&#10;Description automatically generated">
            <a:extLst>
              <a:ext uri="{FF2B5EF4-FFF2-40B4-BE49-F238E27FC236}">
                <a16:creationId xmlns:a16="http://schemas.microsoft.com/office/drawing/2014/main" id="{A46E52BC-C657-8F6A-99C0-581428A06F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02428" y="1414823"/>
            <a:ext cx="7225748" cy="4028354"/>
          </a:xfrm>
          <a:prstGeom prst="rect">
            <a:avLst/>
          </a:prstGeom>
        </p:spPr>
      </p:pic>
      <p:sp>
        <p:nvSpPr>
          <p:cNvPr id="4" name="Date Placeholder 3">
            <a:extLst>
              <a:ext uri="{FF2B5EF4-FFF2-40B4-BE49-F238E27FC236}">
                <a16:creationId xmlns:a16="http://schemas.microsoft.com/office/drawing/2014/main" id="{7AF242D5-C90B-0D9D-3234-62606A80E0CD}"/>
              </a:ext>
            </a:extLst>
          </p:cNvPr>
          <p:cNvSpPr>
            <a:spLocks noGrp="1"/>
          </p:cNvSpPr>
          <p:nvPr>
            <p:ph type="dt" sz="half" idx="10"/>
          </p:nvPr>
        </p:nvSpPr>
        <p:spPr>
          <a:xfrm>
            <a:off x="8970264" y="6455664"/>
            <a:ext cx="2743200" cy="365125"/>
          </a:xfrm>
        </p:spPr>
        <p:txBody>
          <a:bodyPr vert="horz" lIns="91440" tIns="45720" rIns="91440" bIns="45720" rtlCol="0" anchor="ctr">
            <a:normAutofit/>
          </a:bodyPr>
          <a:lstStyle/>
          <a:p>
            <a:pPr algn="r">
              <a:spcAft>
                <a:spcPts val="600"/>
              </a:spcAft>
            </a:pPr>
            <a:fld id="{D1FDF9EF-DB47-4322-942A-ABD0E175CAAE}" type="datetime1">
              <a:rPr lang="en-US" sz="1100">
                <a:solidFill>
                  <a:schemeClr val="tx1">
                    <a:lumMod val="50000"/>
                    <a:lumOff val="50000"/>
                  </a:schemeClr>
                </a:solidFill>
              </a:rPr>
              <a:pPr algn="r">
                <a:spcAft>
                  <a:spcPts val="600"/>
                </a:spcAft>
              </a:pPr>
              <a:t>1/22/25</a:t>
            </a:fld>
            <a:endParaRPr lang="en-US" sz="110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F2DCA99C-7B8A-2956-11B8-2B649B33473F}"/>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lgn="r">
              <a:spcAft>
                <a:spcPts val="600"/>
              </a:spcAft>
            </a:pPr>
            <a:fld id="{06A64E71-2E9E-4614-BF38-834305BC17BB}" type="slidenum">
              <a:rPr lang="en-US" sz="1100">
                <a:solidFill>
                  <a:schemeClr val="tx1">
                    <a:lumMod val="50000"/>
                    <a:lumOff val="50000"/>
                  </a:schemeClr>
                </a:solidFill>
              </a:rPr>
              <a:pPr algn="r">
                <a:spcAft>
                  <a:spcPts val="600"/>
                </a:spcAft>
              </a:pPr>
              <a:t>29</a:t>
            </a:fld>
            <a:endParaRPr lang="en-US" sz="1100">
              <a:solidFill>
                <a:schemeClr val="tx1">
                  <a:lumMod val="50000"/>
                  <a:lumOff val="50000"/>
                </a:schemeClr>
              </a:solidFill>
            </a:endParaRPr>
          </a:p>
        </p:txBody>
      </p:sp>
      <p:sp>
        <p:nvSpPr>
          <p:cNvPr id="3" name="TextBox 2">
            <a:extLst>
              <a:ext uri="{FF2B5EF4-FFF2-40B4-BE49-F238E27FC236}">
                <a16:creationId xmlns:a16="http://schemas.microsoft.com/office/drawing/2014/main" id="{DB3540BF-4714-940D-C35B-52875ECB36D6}"/>
              </a:ext>
            </a:extLst>
          </p:cNvPr>
          <p:cNvSpPr txBox="1"/>
          <p:nvPr/>
        </p:nvSpPr>
        <p:spPr>
          <a:xfrm>
            <a:off x="6959600" y="399626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502020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90205F8-0EC5-FEBB-3F4E-0A048DF061D0}"/>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itle 5">
            <a:extLst>
              <a:ext uri="{FF2B5EF4-FFF2-40B4-BE49-F238E27FC236}">
                <a16:creationId xmlns:a16="http://schemas.microsoft.com/office/drawing/2014/main" id="{47E4EACF-E58F-FE08-7836-553BE6E04138}"/>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Economic modelling</a:t>
            </a:r>
          </a:p>
        </p:txBody>
      </p:sp>
      <p:pic>
        <p:nvPicPr>
          <p:cNvPr id="15" name="Picture 14" descr="A close-up of a coin&#10;&#10;Description automatically generated">
            <a:extLst>
              <a:ext uri="{FF2B5EF4-FFF2-40B4-BE49-F238E27FC236}">
                <a16:creationId xmlns:a16="http://schemas.microsoft.com/office/drawing/2014/main" id="{4D1875D4-C248-3D8C-6ECF-D1277F76F7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2428" y="1414823"/>
            <a:ext cx="7225748" cy="4028354"/>
          </a:xfrm>
          <a:prstGeom prst="rect">
            <a:avLst/>
          </a:prstGeom>
        </p:spPr>
      </p:pic>
      <p:sp>
        <p:nvSpPr>
          <p:cNvPr id="4" name="Date Placeholder 3">
            <a:extLst>
              <a:ext uri="{FF2B5EF4-FFF2-40B4-BE49-F238E27FC236}">
                <a16:creationId xmlns:a16="http://schemas.microsoft.com/office/drawing/2014/main" id="{7E855BE6-B353-8746-C1EF-ABDCBDF4801D}"/>
              </a:ext>
            </a:extLst>
          </p:cNvPr>
          <p:cNvSpPr>
            <a:spLocks noGrp="1"/>
          </p:cNvSpPr>
          <p:nvPr>
            <p:ph type="dt" sz="half" idx="10"/>
          </p:nvPr>
        </p:nvSpPr>
        <p:spPr>
          <a:xfrm>
            <a:off x="8970264" y="6455664"/>
            <a:ext cx="2743200" cy="365125"/>
          </a:xfrm>
        </p:spPr>
        <p:txBody>
          <a:bodyPr vert="horz" lIns="91440" tIns="45720" rIns="91440" bIns="45720" rtlCol="0" anchor="ctr">
            <a:normAutofit/>
          </a:bodyPr>
          <a:lstStyle/>
          <a:p>
            <a:pPr algn="r">
              <a:spcAft>
                <a:spcPts val="600"/>
              </a:spcAft>
            </a:pPr>
            <a:fld id="{D1FDF9EF-DB47-4322-942A-ABD0E175CAAE}" type="datetime1">
              <a:rPr lang="en-US" sz="1100">
                <a:solidFill>
                  <a:schemeClr val="tx1">
                    <a:lumMod val="50000"/>
                    <a:lumOff val="50000"/>
                  </a:schemeClr>
                </a:solidFill>
              </a:rPr>
              <a:pPr algn="r">
                <a:spcAft>
                  <a:spcPts val="600"/>
                </a:spcAft>
              </a:pPr>
              <a:t>1/22/25</a:t>
            </a:fld>
            <a:endParaRPr lang="en-US" sz="110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776B5F59-3DE4-B312-1F3F-277B64B3F125}"/>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lgn="r">
              <a:spcAft>
                <a:spcPts val="600"/>
              </a:spcAft>
            </a:pPr>
            <a:fld id="{06A64E71-2E9E-4614-BF38-834305BC17BB}" type="slidenum">
              <a:rPr lang="en-US" sz="1100">
                <a:solidFill>
                  <a:schemeClr val="tx1">
                    <a:lumMod val="50000"/>
                    <a:lumOff val="50000"/>
                  </a:schemeClr>
                </a:solidFill>
              </a:rPr>
              <a:pPr algn="r">
                <a:spcAft>
                  <a:spcPts val="600"/>
                </a:spcAft>
              </a:pPr>
              <a:t>3</a:t>
            </a:fld>
            <a:endParaRPr lang="en-US" sz="1100">
              <a:solidFill>
                <a:schemeClr val="tx1">
                  <a:lumMod val="50000"/>
                  <a:lumOff val="50000"/>
                </a:schemeClr>
              </a:solidFill>
            </a:endParaRPr>
          </a:p>
        </p:txBody>
      </p:sp>
      <p:pic>
        <p:nvPicPr>
          <p:cNvPr id="3" name="Picture 2" descr="A blue and black logo&#10;&#10;Description automatically generated">
            <a:extLst>
              <a:ext uri="{FF2B5EF4-FFF2-40B4-BE49-F238E27FC236}">
                <a16:creationId xmlns:a16="http://schemas.microsoft.com/office/drawing/2014/main" id="{F78F2442-9D9A-0242-7CC6-6FE15CF051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8875" y="5874826"/>
            <a:ext cx="1333500" cy="889000"/>
          </a:xfrm>
          <a:prstGeom prst="rect">
            <a:avLst/>
          </a:prstGeom>
        </p:spPr>
      </p:pic>
    </p:spTree>
    <p:extLst>
      <p:ext uri="{BB962C8B-B14F-4D97-AF65-F5344CB8AC3E}">
        <p14:creationId xmlns:p14="http://schemas.microsoft.com/office/powerpoint/2010/main" val="382626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D3FD46A-7BC0-23FF-E364-514DF11582F0}"/>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0B5FCB3-CB8D-9A1C-30AB-5220CC83DE30}"/>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A stepped repayment model</a:t>
            </a:r>
          </a:p>
        </p:txBody>
      </p:sp>
      <p:pic>
        <p:nvPicPr>
          <p:cNvPr id="7" name="Content Placeholder 6" descr="A graph with a line&#10;&#10;Description automatically generated">
            <a:extLst>
              <a:ext uri="{FF2B5EF4-FFF2-40B4-BE49-F238E27FC236}">
                <a16:creationId xmlns:a16="http://schemas.microsoft.com/office/drawing/2014/main" id="{21926D06-25D9-E4BF-ED7A-975CDEB378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02428" y="1405791"/>
            <a:ext cx="7225748" cy="4046417"/>
          </a:xfrm>
          <a:prstGeom prst="rect">
            <a:avLst/>
          </a:prstGeom>
        </p:spPr>
      </p:pic>
      <p:sp>
        <p:nvSpPr>
          <p:cNvPr id="4" name="Date Placeholder 3">
            <a:extLst>
              <a:ext uri="{FF2B5EF4-FFF2-40B4-BE49-F238E27FC236}">
                <a16:creationId xmlns:a16="http://schemas.microsoft.com/office/drawing/2014/main" id="{F570B3E8-B090-8527-37B1-3E6A38522084}"/>
              </a:ext>
            </a:extLst>
          </p:cNvPr>
          <p:cNvSpPr>
            <a:spLocks noGrp="1"/>
          </p:cNvSpPr>
          <p:nvPr>
            <p:ph type="dt" sz="half" idx="10"/>
          </p:nvPr>
        </p:nvSpPr>
        <p:spPr>
          <a:xfrm>
            <a:off x="8970264" y="6455664"/>
            <a:ext cx="2743200" cy="365125"/>
          </a:xfrm>
        </p:spPr>
        <p:txBody>
          <a:bodyPr vert="horz" lIns="91440" tIns="45720" rIns="91440" bIns="45720" rtlCol="0" anchor="ctr">
            <a:normAutofit/>
          </a:bodyPr>
          <a:lstStyle/>
          <a:p>
            <a:pPr algn="r">
              <a:spcAft>
                <a:spcPts val="600"/>
              </a:spcAft>
            </a:pPr>
            <a:fld id="{D1FDF9EF-DB47-4322-942A-ABD0E175CAAE}" type="datetime1">
              <a:rPr lang="en-US" sz="1100">
                <a:solidFill>
                  <a:schemeClr val="tx1">
                    <a:lumMod val="50000"/>
                    <a:lumOff val="50000"/>
                  </a:schemeClr>
                </a:solidFill>
              </a:rPr>
              <a:pPr algn="r">
                <a:spcAft>
                  <a:spcPts val="600"/>
                </a:spcAft>
              </a:pPr>
              <a:t>1/22/25</a:t>
            </a:fld>
            <a:endParaRPr lang="en-US" sz="110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57FD7CA9-D0AD-D021-5D25-1867DB39B8CA}"/>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lgn="r">
              <a:spcAft>
                <a:spcPts val="600"/>
              </a:spcAft>
            </a:pPr>
            <a:fld id="{06A64E71-2E9E-4614-BF38-834305BC17BB}" type="slidenum">
              <a:rPr lang="en-US" sz="1100">
                <a:solidFill>
                  <a:schemeClr val="tx1">
                    <a:lumMod val="50000"/>
                    <a:lumOff val="50000"/>
                  </a:schemeClr>
                </a:solidFill>
              </a:rPr>
              <a:pPr algn="r">
                <a:spcAft>
                  <a:spcPts val="600"/>
                </a:spcAft>
              </a:pPr>
              <a:t>30</a:t>
            </a:fld>
            <a:endParaRPr lang="en-US" sz="1100">
              <a:solidFill>
                <a:schemeClr val="tx1">
                  <a:lumMod val="50000"/>
                  <a:lumOff val="50000"/>
                </a:schemeClr>
              </a:solidFill>
            </a:endParaRPr>
          </a:p>
        </p:txBody>
      </p:sp>
      <p:sp>
        <p:nvSpPr>
          <p:cNvPr id="3" name="TextBox 2">
            <a:extLst>
              <a:ext uri="{FF2B5EF4-FFF2-40B4-BE49-F238E27FC236}">
                <a16:creationId xmlns:a16="http://schemas.microsoft.com/office/drawing/2014/main" id="{2A29F34D-104B-6843-09A4-35D2B5A9B7CE}"/>
              </a:ext>
            </a:extLst>
          </p:cNvPr>
          <p:cNvSpPr txBox="1"/>
          <p:nvPr/>
        </p:nvSpPr>
        <p:spPr>
          <a:xfrm>
            <a:off x="6959600" y="399626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8528877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C6DB02-D3B1-1B04-058A-019F56C2C4C2}"/>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9E8718-5F6F-3857-1BEC-7893C6E84C20}"/>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3700" kern="1200">
                <a:solidFill>
                  <a:srgbClr val="FFFFFF"/>
                </a:solidFill>
                <a:latin typeface="+mj-lt"/>
                <a:ea typeface="+mj-ea"/>
                <a:cs typeface="+mj-cs"/>
              </a:rPr>
              <a:t>A s</a:t>
            </a:r>
            <a:r>
              <a:rPr lang="en-US" sz="3700" kern="1200" dirty="0">
                <a:solidFill>
                  <a:srgbClr val="FFFFFF"/>
                </a:solidFill>
                <a:latin typeface="+mj-lt"/>
                <a:ea typeface="+mj-ea"/>
                <a:cs typeface="+mj-cs"/>
              </a:rPr>
              <a:t>tepped repayment model – application rates</a:t>
            </a:r>
          </a:p>
        </p:txBody>
      </p:sp>
      <p:sp>
        <p:nvSpPr>
          <p:cNvPr id="10" name="TextBox 9">
            <a:extLst>
              <a:ext uri="{FF2B5EF4-FFF2-40B4-BE49-F238E27FC236}">
                <a16:creationId xmlns:a16="http://schemas.microsoft.com/office/drawing/2014/main" id="{70AC6442-21A8-ACA4-B5BA-EA4BCCC98CC1}"/>
              </a:ext>
            </a:extLst>
          </p:cNvPr>
          <p:cNvSpPr txBox="1"/>
          <p:nvPr/>
        </p:nvSpPr>
        <p:spPr>
          <a:xfrm>
            <a:off x="8572499" y="390832"/>
            <a:ext cx="3233585" cy="873612"/>
          </a:xfrm>
          <a:prstGeom prst="rect">
            <a:avLst/>
          </a:prstGeom>
        </p:spPr>
        <p:txBody>
          <a:bodyPr vert="horz" lIns="91440" tIns="45720" rIns="91440" bIns="45720" rtlCol="0" anchor="ctr">
            <a:normAutofit/>
          </a:bodyPr>
          <a:lstStyle/>
          <a:p>
            <a:pPr>
              <a:lnSpc>
                <a:spcPct val="90000"/>
              </a:lnSpc>
              <a:spcBef>
                <a:spcPts val="1000"/>
              </a:spcBef>
            </a:pPr>
            <a:r>
              <a:rPr lang="en-US" sz="2000" b="1" kern="1200">
                <a:solidFill>
                  <a:srgbClr val="FFFFFF"/>
                </a:solidFill>
                <a:latin typeface="+mn-lt"/>
                <a:ea typeface="+mn-ea"/>
                <a:cs typeface="+mn-cs"/>
              </a:rPr>
              <a:t>Baseline = 68% potential applicants, 77% applicants</a:t>
            </a:r>
          </a:p>
        </p:txBody>
      </p:sp>
      <p:pic>
        <p:nvPicPr>
          <p:cNvPr id="4" name="Picture 3" descr="A graph with text on it&#10;&#10;Description automatically generated with medium confidence">
            <a:extLst>
              <a:ext uri="{FF2B5EF4-FFF2-40B4-BE49-F238E27FC236}">
                <a16:creationId xmlns:a16="http://schemas.microsoft.com/office/drawing/2014/main" id="{0AAE5794-63B7-ADC6-E5C6-9A2D21886E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225" y="2181734"/>
            <a:ext cx="11327549" cy="4021277"/>
          </a:xfrm>
          <a:prstGeom prst="rect">
            <a:avLst/>
          </a:prstGeom>
        </p:spPr>
      </p:pic>
      <p:sp>
        <p:nvSpPr>
          <p:cNvPr id="6" name="Date Placeholder 5">
            <a:extLst>
              <a:ext uri="{FF2B5EF4-FFF2-40B4-BE49-F238E27FC236}">
                <a16:creationId xmlns:a16="http://schemas.microsoft.com/office/drawing/2014/main" id="{881EAB5D-661F-9203-9F00-3D36869B89E1}"/>
              </a:ext>
            </a:extLst>
          </p:cNvPr>
          <p:cNvSpPr>
            <a:spLocks noGrp="1"/>
          </p:cNvSpPr>
          <p:nvPr>
            <p:ph type="dt" sz="half" idx="10"/>
          </p:nvPr>
        </p:nvSpPr>
        <p:spPr>
          <a:xfrm>
            <a:off x="8970264" y="6455664"/>
            <a:ext cx="2743200" cy="365125"/>
          </a:xfrm>
        </p:spPr>
        <p:txBody>
          <a:bodyPr vert="horz" lIns="91440" tIns="45720" rIns="91440" bIns="45720" rtlCol="0" anchor="ctr">
            <a:normAutofit/>
          </a:bodyPr>
          <a:lstStyle/>
          <a:p>
            <a:pPr algn="r">
              <a:spcAft>
                <a:spcPts val="600"/>
              </a:spcAft>
            </a:pPr>
            <a:fld id="{D1FDF9EF-DB47-4322-942A-ABD0E175CAAE}" type="datetime1">
              <a:rPr lang="en-US" sz="1100">
                <a:solidFill>
                  <a:schemeClr val="tx1">
                    <a:lumMod val="50000"/>
                    <a:lumOff val="50000"/>
                  </a:schemeClr>
                </a:solidFill>
              </a:rPr>
              <a:pPr algn="r">
                <a:spcAft>
                  <a:spcPts val="600"/>
                </a:spcAft>
              </a:pPr>
              <a:t>1/22/25</a:t>
            </a:fld>
            <a:endParaRPr lang="en-US" sz="110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845FD4A0-E6E0-E7CD-9FA8-6CC28F3560A1}"/>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lgn="r">
              <a:spcAft>
                <a:spcPts val="600"/>
              </a:spcAft>
            </a:pPr>
            <a:fld id="{06A64E71-2E9E-4614-BF38-834305BC17BB}" type="slidenum">
              <a:rPr lang="en-US" sz="1100">
                <a:solidFill>
                  <a:schemeClr val="tx1">
                    <a:lumMod val="50000"/>
                    <a:lumOff val="50000"/>
                  </a:schemeClr>
                </a:solidFill>
              </a:rPr>
              <a:pPr algn="r">
                <a:spcAft>
                  <a:spcPts val="600"/>
                </a:spcAft>
              </a:pPr>
              <a:t>31</a:t>
            </a:fld>
            <a:endParaRPr lang="en-US" sz="1100">
              <a:solidFill>
                <a:schemeClr val="tx1">
                  <a:lumMod val="50000"/>
                  <a:lumOff val="50000"/>
                </a:schemeClr>
              </a:solidFill>
            </a:endParaRPr>
          </a:p>
        </p:txBody>
      </p:sp>
    </p:spTree>
    <p:extLst>
      <p:ext uri="{BB962C8B-B14F-4D97-AF65-F5344CB8AC3E}">
        <p14:creationId xmlns:p14="http://schemas.microsoft.com/office/powerpoint/2010/main" val="9290752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DBA3B9A-A24F-7292-F319-4D11BA66FFE2}"/>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63F2AF-0C64-0D49-EB81-001A4BD9CD79}"/>
              </a:ext>
            </a:extLst>
          </p:cNvPr>
          <p:cNvSpPr>
            <a:spLocks noGrp="1"/>
          </p:cNvSpPr>
          <p:nvPr>
            <p:ph type="title"/>
          </p:nvPr>
        </p:nvSpPr>
        <p:spPr>
          <a:xfrm>
            <a:off x="1371599" y="294538"/>
            <a:ext cx="9895951" cy="1033669"/>
          </a:xfrm>
        </p:spPr>
        <p:txBody>
          <a:bodyPr>
            <a:normAutofit/>
          </a:bodyPr>
          <a:lstStyle/>
          <a:p>
            <a:r>
              <a:rPr lang="en-GB" sz="4000">
                <a:solidFill>
                  <a:srgbClr val="FFFFFF"/>
                </a:solidFill>
              </a:rPr>
              <a:t>A stepped repayment model</a:t>
            </a:r>
          </a:p>
        </p:txBody>
      </p:sp>
      <p:sp>
        <p:nvSpPr>
          <p:cNvPr id="8" name="Content Placeholder 7">
            <a:extLst>
              <a:ext uri="{FF2B5EF4-FFF2-40B4-BE49-F238E27FC236}">
                <a16:creationId xmlns:a16="http://schemas.microsoft.com/office/drawing/2014/main" id="{2F854C10-413E-F6DD-B0F4-B41AC0096A25}"/>
              </a:ext>
            </a:extLst>
          </p:cNvPr>
          <p:cNvSpPr>
            <a:spLocks noGrp="1"/>
          </p:cNvSpPr>
          <p:nvPr>
            <p:ph idx="1"/>
          </p:nvPr>
        </p:nvSpPr>
        <p:spPr>
          <a:xfrm>
            <a:off x="1371599" y="2318197"/>
            <a:ext cx="9724031" cy="3683358"/>
          </a:xfrm>
        </p:spPr>
        <p:txBody>
          <a:bodyPr anchor="ctr">
            <a:normAutofit/>
          </a:bodyPr>
          <a:lstStyle/>
          <a:p>
            <a:r>
              <a:rPr lang="en-GB" i="1" dirty="0"/>
              <a:t>I want to work hard to become a high-level income worker, but with this model, I might as well not go to university and settle for a low paying job. </a:t>
            </a:r>
          </a:p>
          <a:p>
            <a:endParaRPr lang="en-GB" i="1" dirty="0"/>
          </a:p>
          <a:p>
            <a:r>
              <a:rPr lang="en-GB" i="1" dirty="0"/>
              <a:t>You are penalising someone who is able to pay it off early just because others can’t. If they work hard to earn more why should they be locked in to paying loads of interest over many years at a higher rate.</a:t>
            </a:r>
            <a:endParaRPr lang="en-US" i="1" dirty="0"/>
          </a:p>
        </p:txBody>
      </p:sp>
      <p:sp>
        <p:nvSpPr>
          <p:cNvPr id="4" name="Date Placeholder 3">
            <a:extLst>
              <a:ext uri="{FF2B5EF4-FFF2-40B4-BE49-F238E27FC236}">
                <a16:creationId xmlns:a16="http://schemas.microsoft.com/office/drawing/2014/main" id="{818DF708-6A1F-302F-F965-6255D436902F}"/>
              </a:ext>
            </a:extLst>
          </p:cNvPr>
          <p:cNvSpPr>
            <a:spLocks noGrp="1"/>
          </p:cNvSpPr>
          <p:nvPr>
            <p:ph type="dt" sz="half" idx="10"/>
          </p:nvPr>
        </p:nvSpPr>
        <p:spPr>
          <a:xfrm>
            <a:off x="8970264" y="6455431"/>
            <a:ext cx="2743200" cy="365125"/>
          </a:xfrm>
        </p:spPr>
        <p:txBody>
          <a:bodyPr>
            <a:normAutofit/>
          </a:bodyPr>
          <a:lstStyle/>
          <a:p>
            <a:pPr algn="r">
              <a:spcAft>
                <a:spcPts val="600"/>
              </a:spcAft>
            </a:pPr>
            <a:fld id="{D1FDF9EF-DB47-4322-942A-ABD0E175CAAE}" type="datetime1">
              <a:rPr lang="en-GB" sz="1100">
                <a:solidFill>
                  <a:schemeClr val="tx1">
                    <a:lumMod val="50000"/>
                    <a:lumOff val="50000"/>
                  </a:schemeClr>
                </a:solidFill>
              </a:rPr>
              <a:pPr algn="r">
                <a:spcAft>
                  <a:spcPts val="600"/>
                </a:spcAft>
              </a:pPr>
              <a:t>22/01/2025</a:t>
            </a:fld>
            <a:endParaRPr lang="en-GB" sz="110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A5E76B4C-C026-B957-C5A2-2915968310AA}"/>
              </a:ext>
            </a:extLst>
          </p:cNvPr>
          <p:cNvSpPr>
            <a:spLocks noGrp="1"/>
          </p:cNvSpPr>
          <p:nvPr>
            <p:ph type="sldNum" sz="quarter" idx="12"/>
          </p:nvPr>
        </p:nvSpPr>
        <p:spPr>
          <a:xfrm>
            <a:off x="11704320" y="6455431"/>
            <a:ext cx="445913" cy="365125"/>
          </a:xfrm>
        </p:spPr>
        <p:txBody>
          <a:bodyPr>
            <a:normAutofit/>
          </a:bodyPr>
          <a:lstStyle/>
          <a:p>
            <a:pPr>
              <a:spcAft>
                <a:spcPts val="600"/>
              </a:spcAft>
            </a:pPr>
            <a:fld id="{06A64E71-2E9E-4614-BF38-834305BC17BB}" type="slidenum">
              <a:rPr lang="en-GB" sz="1100">
                <a:solidFill>
                  <a:schemeClr val="tx1">
                    <a:lumMod val="50000"/>
                    <a:lumOff val="50000"/>
                  </a:schemeClr>
                </a:solidFill>
              </a:rPr>
              <a:pPr>
                <a:spcAft>
                  <a:spcPts val="600"/>
                </a:spcAft>
              </a:pPr>
              <a:t>32</a:t>
            </a:fld>
            <a:endParaRPr lang="en-GB" sz="1100">
              <a:solidFill>
                <a:schemeClr val="tx1">
                  <a:lumMod val="50000"/>
                  <a:lumOff val="50000"/>
                </a:schemeClr>
              </a:solidFill>
            </a:endParaRPr>
          </a:p>
        </p:txBody>
      </p:sp>
      <p:sp>
        <p:nvSpPr>
          <p:cNvPr id="3" name="TextBox 2">
            <a:extLst>
              <a:ext uri="{FF2B5EF4-FFF2-40B4-BE49-F238E27FC236}">
                <a16:creationId xmlns:a16="http://schemas.microsoft.com/office/drawing/2014/main" id="{9330191D-3F5A-4C77-7AFE-A082BCF8BD0E}"/>
              </a:ext>
            </a:extLst>
          </p:cNvPr>
          <p:cNvSpPr txBox="1"/>
          <p:nvPr/>
        </p:nvSpPr>
        <p:spPr>
          <a:xfrm>
            <a:off x="6959600" y="399626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41175584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ADB2DB4-12AD-297C-7323-FBED48D4FCBC}"/>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01518E-C9AF-1D1F-E8B7-CCEBA2865B67}"/>
              </a:ext>
            </a:extLst>
          </p:cNvPr>
          <p:cNvSpPr>
            <a:spLocks noGrp="1"/>
          </p:cNvSpPr>
          <p:nvPr>
            <p:ph type="title"/>
          </p:nvPr>
        </p:nvSpPr>
        <p:spPr>
          <a:xfrm>
            <a:off x="1371599" y="294538"/>
            <a:ext cx="9895951" cy="1033669"/>
          </a:xfrm>
        </p:spPr>
        <p:txBody>
          <a:bodyPr>
            <a:normAutofit/>
          </a:bodyPr>
          <a:lstStyle/>
          <a:p>
            <a:r>
              <a:rPr lang="en-GB" sz="4000">
                <a:solidFill>
                  <a:srgbClr val="FFFFFF"/>
                </a:solidFill>
              </a:rPr>
              <a:t>A stepped repayment model</a:t>
            </a:r>
          </a:p>
        </p:txBody>
      </p:sp>
      <p:sp>
        <p:nvSpPr>
          <p:cNvPr id="8" name="Content Placeholder 7">
            <a:extLst>
              <a:ext uri="{FF2B5EF4-FFF2-40B4-BE49-F238E27FC236}">
                <a16:creationId xmlns:a16="http://schemas.microsoft.com/office/drawing/2014/main" id="{7F2EF6B8-9CB9-01E7-62C8-2B79682F852D}"/>
              </a:ext>
            </a:extLst>
          </p:cNvPr>
          <p:cNvSpPr>
            <a:spLocks noGrp="1"/>
          </p:cNvSpPr>
          <p:nvPr>
            <p:ph idx="1"/>
          </p:nvPr>
        </p:nvSpPr>
        <p:spPr>
          <a:xfrm>
            <a:off x="1371599" y="2318197"/>
            <a:ext cx="9724031" cy="3683358"/>
          </a:xfrm>
        </p:spPr>
        <p:txBody>
          <a:bodyPr anchor="ctr">
            <a:normAutofit/>
          </a:bodyPr>
          <a:lstStyle/>
          <a:p>
            <a:r>
              <a:rPr lang="en-GB" i="1" dirty="0"/>
              <a:t>I believe this has been the best model so far. This will make students from lower / middle class families feel more equal to their higher income and more fortunate classmates. I would feel the freedom to apply to any university I wanted [if] I knew I was on equal grounds with others when it comes to repaying loans.</a:t>
            </a:r>
            <a:endParaRPr lang="en-US" i="1" dirty="0"/>
          </a:p>
        </p:txBody>
      </p:sp>
      <p:sp>
        <p:nvSpPr>
          <p:cNvPr id="4" name="Date Placeholder 3">
            <a:extLst>
              <a:ext uri="{FF2B5EF4-FFF2-40B4-BE49-F238E27FC236}">
                <a16:creationId xmlns:a16="http://schemas.microsoft.com/office/drawing/2014/main" id="{C4DA30F7-34B0-1EAE-FD88-EA468F39CE3D}"/>
              </a:ext>
            </a:extLst>
          </p:cNvPr>
          <p:cNvSpPr>
            <a:spLocks noGrp="1"/>
          </p:cNvSpPr>
          <p:nvPr>
            <p:ph type="dt" sz="half" idx="10"/>
          </p:nvPr>
        </p:nvSpPr>
        <p:spPr>
          <a:xfrm>
            <a:off x="8970264" y="6455431"/>
            <a:ext cx="2743200" cy="365125"/>
          </a:xfrm>
        </p:spPr>
        <p:txBody>
          <a:bodyPr>
            <a:normAutofit/>
          </a:bodyPr>
          <a:lstStyle/>
          <a:p>
            <a:pPr algn="r">
              <a:spcAft>
                <a:spcPts val="600"/>
              </a:spcAft>
            </a:pPr>
            <a:fld id="{D1FDF9EF-DB47-4322-942A-ABD0E175CAAE}" type="datetime1">
              <a:rPr lang="en-GB" sz="1100">
                <a:solidFill>
                  <a:schemeClr val="tx1">
                    <a:lumMod val="50000"/>
                    <a:lumOff val="50000"/>
                  </a:schemeClr>
                </a:solidFill>
              </a:rPr>
              <a:pPr algn="r">
                <a:spcAft>
                  <a:spcPts val="600"/>
                </a:spcAft>
              </a:pPr>
              <a:t>22/01/2025</a:t>
            </a:fld>
            <a:endParaRPr lang="en-GB" sz="110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62F2EAE2-F4DB-84AC-3D21-997769958652}"/>
              </a:ext>
            </a:extLst>
          </p:cNvPr>
          <p:cNvSpPr>
            <a:spLocks noGrp="1"/>
          </p:cNvSpPr>
          <p:nvPr>
            <p:ph type="sldNum" sz="quarter" idx="12"/>
          </p:nvPr>
        </p:nvSpPr>
        <p:spPr>
          <a:xfrm>
            <a:off x="11704320" y="6455431"/>
            <a:ext cx="445913" cy="365125"/>
          </a:xfrm>
        </p:spPr>
        <p:txBody>
          <a:bodyPr>
            <a:normAutofit/>
          </a:bodyPr>
          <a:lstStyle/>
          <a:p>
            <a:pPr>
              <a:spcAft>
                <a:spcPts val="600"/>
              </a:spcAft>
            </a:pPr>
            <a:fld id="{06A64E71-2E9E-4614-BF38-834305BC17BB}" type="slidenum">
              <a:rPr lang="en-GB" sz="1100">
                <a:solidFill>
                  <a:schemeClr val="tx1">
                    <a:lumMod val="50000"/>
                    <a:lumOff val="50000"/>
                  </a:schemeClr>
                </a:solidFill>
              </a:rPr>
              <a:pPr>
                <a:spcAft>
                  <a:spcPts val="600"/>
                </a:spcAft>
              </a:pPr>
              <a:t>33</a:t>
            </a:fld>
            <a:endParaRPr lang="en-GB" sz="1100">
              <a:solidFill>
                <a:schemeClr val="tx1">
                  <a:lumMod val="50000"/>
                  <a:lumOff val="50000"/>
                </a:schemeClr>
              </a:solidFill>
            </a:endParaRPr>
          </a:p>
        </p:txBody>
      </p:sp>
      <p:sp>
        <p:nvSpPr>
          <p:cNvPr id="3" name="TextBox 2">
            <a:extLst>
              <a:ext uri="{FF2B5EF4-FFF2-40B4-BE49-F238E27FC236}">
                <a16:creationId xmlns:a16="http://schemas.microsoft.com/office/drawing/2014/main" id="{D4ADF5E4-0B27-4080-7183-2E8D06B19CEB}"/>
              </a:ext>
            </a:extLst>
          </p:cNvPr>
          <p:cNvSpPr txBox="1"/>
          <p:nvPr/>
        </p:nvSpPr>
        <p:spPr>
          <a:xfrm>
            <a:off x="6959600" y="399626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42931200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7BCBC7E-D8A7-AE37-0ABE-1A01E6446A61}"/>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1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7341CA2-C0BD-79A6-4D0F-6CDB27A7FFF6}"/>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dirty="0">
                <a:solidFill>
                  <a:srgbClr val="FFFFFF"/>
                </a:solidFill>
                <a:latin typeface="+mj-lt"/>
              </a:rPr>
              <a:t>A s</a:t>
            </a:r>
            <a:r>
              <a:rPr lang="en-US" sz="4000" kern="1200" dirty="0">
                <a:solidFill>
                  <a:srgbClr val="FFFFFF"/>
                </a:solidFill>
                <a:latin typeface="+mj-lt"/>
                <a:ea typeface="+mj-ea"/>
                <a:cs typeface="+mj-cs"/>
              </a:rPr>
              <a:t>tepped repayment model – costs </a:t>
            </a:r>
          </a:p>
        </p:txBody>
      </p:sp>
      <p:sp>
        <p:nvSpPr>
          <p:cNvPr id="6" name="Date Placeholder 5">
            <a:extLst>
              <a:ext uri="{FF2B5EF4-FFF2-40B4-BE49-F238E27FC236}">
                <a16:creationId xmlns:a16="http://schemas.microsoft.com/office/drawing/2014/main" id="{626BBCA1-AF09-C28E-3ED2-C032F025ED85}"/>
              </a:ext>
            </a:extLst>
          </p:cNvPr>
          <p:cNvSpPr>
            <a:spLocks noGrp="1"/>
          </p:cNvSpPr>
          <p:nvPr>
            <p:ph type="dt" sz="half" idx="10"/>
          </p:nvPr>
        </p:nvSpPr>
        <p:spPr>
          <a:xfrm>
            <a:off x="8970264" y="6455664"/>
            <a:ext cx="2743200" cy="365125"/>
          </a:xfrm>
        </p:spPr>
        <p:txBody>
          <a:bodyPr vert="horz" lIns="91440" tIns="45720" rIns="91440" bIns="45720" rtlCol="0" anchor="ctr">
            <a:normAutofit/>
          </a:bodyPr>
          <a:lstStyle/>
          <a:p>
            <a:pPr algn="r">
              <a:spcAft>
                <a:spcPts val="600"/>
              </a:spcAft>
            </a:pPr>
            <a:fld id="{D1FDF9EF-DB47-4322-942A-ABD0E175CAAE}" type="datetime1">
              <a:rPr lang="en-US" sz="1100">
                <a:solidFill>
                  <a:schemeClr val="tx1">
                    <a:lumMod val="50000"/>
                    <a:lumOff val="50000"/>
                  </a:schemeClr>
                </a:solidFill>
              </a:rPr>
              <a:pPr algn="r">
                <a:spcAft>
                  <a:spcPts val="600"/>
                </a:spcAft>
              </a:pPr>
              <a:t>1/22/25</a:t>
            </a:fld>
            <a:endParaRPr lang="en-US" sz="110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539A78D8-4B02-303D-F577-670806381DBB}"/>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lgn="r">
              <a:spcAft>
                <a:spcPts val="600"/>
              </a:spcAft>
            </a:pPr>
            <a:fld id="{06A64E71-2E9E-4614-BF38-834305BC17BB}" type="slidenum">
              <a:rPr lang="en-US" sz="1100">
                <a:solidFill>
                  <a:schemeClr val="tx1">
                    <a:lumMod val="50000"/>
                    <a:lumOff val="50000"/>
                  </a:schemeClr>
                </a:solidFill>
              </a:rPr>
              <a:pPr algn="r">
                <a:spcAft>
                  <a:spcPts val="600"/>
                </a:spcAft>
              </a:pPr>
              <a:t>34</a:t>
            </a:fld>
            <a:endParaRPr lang="en-US" sz="1100">
              <a:solidFill>
                <a:schemeClr val="tx1">
                  <a:lumMod val="50000"/>
                  <a:lumOff val="50000"/>
                </a:schemeClr>
              </a:solidFill>
            </a:endParaRPr>
          </a:p>
        </p:txBody>
      </p:sp>
      <p:graphicFrame>
        <p:nvGraphicFramePr>
          <p:cNvPr id="4" name="Table 3">
            <a:extLst>
              <a:ext uri="{FF2B5EF4-FFF2-40B4-BE49-F238E27FC236}">
                <a16:creationId xmlns:a16="http://schemas.microsoft.com/office/drawing/2014/main" id="{5D16D52C-0D58-856B-6002-9123C7463C77}"/>
              </a:ext>
            </a:extLst>
          </p:cNvPr>
          <p:cNvGraphicFramePr>
            <a:graphicFrameLocks noGrp="1"/>
          </p:cNvGraphicFramePr>
          <p:nvPr>
            <p:extLst>
              <p:ext uri="{D42A27DB-BD31-4B8C-83A1-F6EECF244321}">
                <p14:modId xmlns:p14="http://schemas.microsoft.com/office/powerpoint/2010/main" val="3118943204"/>
              </p:ext>
            </p:extLst>
          </p:nvPr>
        </p:nvGraphicFramePr>
        <p:xfrm>
          <a:off x="4502428" y="976538"/>
          <a:ext cx="7225750" cy="4904928"/>
        </p:xfrm>
        <a:graphic>
          <a:graphicData uri="http://schemas.openxmlformats.org/drawingml/2006/table">
            <a:tbl>
              <a:tblPr firstRow="1" bandRow="1">
                <a:noFill/>
                <a:tableStyleId>{5C22544A-7EE6-4342-B048-85BDC9FD1C3A}</a:tableStyleId>
              </a:tblPr>
              <a:tblGrid>
                <a:gridCol w="2306243">
                  <a:extLst>
                    <a:ext uri="{9D8B030D-6E8A-4147-A177-3AD203B41FA5}">
                      <a16:colId xmlns:a16="http://schemas.microsoft.com/office/drawing/2014/main" val="832354416"/>
                    </a:ext>
                  </a:extLst>
                </a:gridCol>
                <a:gridCol w="2300216">
                  <a:extLst>
                    <a:ext uri="{9D8B030D-6E8A-4147-A177-3AD203B41FA5}">
                      <a16:colId xmlns:a16="http://schemas.microsoft.com/office/drawing/2014/main" val="1422863265"/>
                    </a:ext>
                  </a:extLst>
                </a:gridCol>
                <a:gridCol w="2619291">
                  <a:extLst>
                    <a:ext uri="{9D8B030D-6E8A-4147-A177-3AD203B41FA5}">
                      <a16:colId xmlns:a16="http://schemas.microsoft.com/office/drawing/2014/main" val="1956926028"/>
                    </a:ext>
                  </a:extLst>
                </a:gridCol>
              </a:tblGrid>
              <a:tr h="1226232">
                <a:tc>
                  <a:txBody>
                    <a:bodyPr/>
                    <a:lstStyle/>
                    <a:p>
                      <a:endParaRPr lang="en-US" sz="2700" b="0" cap="none" spc="0">
                        <a:solidFill>
                          <a:schemeClr val="tx1">
                            <a:lumMod val="75000"/>
                            <a:lumOff val="25000"/>
                          </a:schemeClr>
                        </a:solidFill>
                      </a:endParaRPr>
                    </a:p>
                  </a:txBody>
                  <a:tcPr marL="377955" marR="283466" marT="188978" marB="188978" anchor="b">
                    <a:lnL w="12700" cmpd="sng">
                      <a:noFill/>
                      <a:prstDash val="solid"/>
                    </a:lnL>
                    <a:lnR w="12700" cmpd="sng">
                      <a:noFill/>
                      <a:prstDash val="solid"/>
                    </a:lnR>
                    <a:lnT w="12700" cmpd="sng">
                      <a:noFill/>
                      <a:prstDash val="solid"/>
                    </a:lnT>
                    <a:lnB w="9525" cap="flat" cmpd="sng" algn="ctr">
                      <a:solidFill>
                        <a:srgbClr val="C7C6C1"/>
                      </a:solidFill>
                      <a:prstDash val="solid"/>
                    </a:lnB>
                    <a:noFill/>
                  </a:tcPr>
                </a:tc>
                <a:tc>
                  <a:txBody>
                    <a:bodyPr/>
                    <a:lstStyle/>
                    <a:p>
                      <a:r>
                        <a:rPr lang="en-US" sz="2700" b="0" cap="none" spc="0">
                          <a:solidFill>
                            <a:srgbClr val="FF0000"/>
                          </a:solidFill>
                        </a:rPr>
                        <a:t>Baseline</a:t>
                      </a:r>
                    </a:p>
                  </a:txBody>
                  <a:tcPr marL="377955" marR="283466" marT="188978" marB="188978" anchor="b">
                    <a:lnL w="12700" cmpd="sng">
                      <a:noFill/>
                      <a:prstDash val="solid"/>
                    </a:lnL>
                    <a:lnR w="12700" cmpd="sng">
                      <a:noFill/>
                      <a:prstDash val="solid"/>
                    </a:lnR>
                    <a:lnT w="12700" cmpd="sng">
                      <a:noFill/>
                      <a:prstDash val="solid"/>
                    </a:lnT>
                    <a:lnB w="9525" cap="flat" cmpd="sng" algn="ctr">
                      <a:solidFill>
                        <a:srgbClr val="C7C6C1"/>
                      </a:solidFill>
                      <a:prstDash val="solid"/>
                    </a:lnB>
                    <a:noFill/>
                  </a:tcPr>
                </a:tc>
                <a:tc>
                  <a:txBody>
                    <a:bodyPr/>
                    <a:lstStyle/>
                    <a:p>
                      <a:r>
                        <a:rPr lang="en-US" sz="2700" b="0" cap="none" spc="0">
                          <a:solidFill>
                            <a:schemeClr val="tx1">
                              <a:lumMod val="75000"/>
                              <a:lumOff val="25000"/>
                            </a:schemeClr>
                          </a:solidFill>
                        </a:rPr>
                        <a:t>Stepped repayment</a:t>
                      </a:r>
                    </a:p>
                  </a:txBody>
                  <a:tcPr marL="377955" marR="283466" marT="188978" marB="188978" anchor="b">
                    <a:lnL w="12700" cmpd="sng">
                      <a:noFill/>
                      <a:prstDash val="solid"/>
                    </a:lnL>
                    <a:lnR w="12700" cmpd="sng">
                      <a:noFill/>
                      <a:prstDash val="solid"/>
                    </a:lnR>
                    <a:lnT w="12700" cmpd="sng">
                      <a:noFill/>
                      <a:prstDash val="solid"/>
                    </a:lnT>
                    <a:lnB w="9525" cap="flat" cmpd="sng" algn="ctr">
                      <a:solidFill>
                        <a:srgbClr val="C7C6C1"/>
                      </a:solidFill>
                      <a:prstDash val="solid"/>
                      <a:round/>
                      <a:headEnd type="none" w="med" len="med"/>
                      <a:tailEnd type="none" w="med" len="med"/>
                    </a:lnB>
                    <a:noFill/>
                  </a:tcPr>
                </a:tc>
                <a:extLst>
                  <a:ext uri="{0D108BD9-81ED-4DB2-BD59-A6C34878D82A}">
                    <a16:rowId xmlns:a16="http://schemas.microsoft.com/office/drawing/2014/main" val="2597349476"/>
                  </a:ext>
                </a:extLst>
              </a:tr>
              <a:tr h="1226232">
                <a:tc>
                  <a:txBody>
                    <a:bodyPr/>
                    <a:lstStyle/>
                    <a:p>
                      <a:r>
                        <a:rPr lang="en-GB" sz="2700" b="0" cap="none" spc="0">
                          <a:solidFill>
                            <a:schemeClr val="tx1">
                              <a:lumMod val="75000"/>
                              <a:lumOff val="25000"/>
                            </a:schemeClr>
                          </a:solidFill>
                        </a:rPr>
                        <a:t>Income for HEIs</a:t>
                      </a:r>
                      <a:endParaRPr lang="en-US" sz="2700" b="0" cap="none" spc="0">
                        <a:solidFill>
                          <a:schemeClr val="tx1">
                            <a:lumMod val="75000"/>
                            <a:lumOff val="25000"/>
                          </a:schemeClr>
                        </a:solidFill>
                      </a:endParaRPr>
                    </a:p>
                  </a:txBody>
                  <a:tcPr marL="377955" marR="283466" marT="188978" marB="188978" anchor="b">
                    <a:lnL w="12700" cmpd="sng">
                      <a:noFill/>
                      <a:prstDash val="solid"/>
                    </a:lnL>
                    <a:lnR w="12700" cmpd="sng">
                      <a:noFill/>
                      <a:prstDash val="solid"/>
                    </a:lnR>
                    <a:lnT w="9525" cap="flat" cmpd="sng" algn="ctr">
                      <a:solidFill>
                        <a:srgbClr val="C7C6C1"/>
                      </a:solidFill>
                      <a:prstDash val="solid"/>
                      <a:round/>
                      <a:headEnd type="none" w="med" len="med"/>
                      <a:tailEnd type="none" w="med" len="med"/>
                    </a:lnT>
                    <a:lnB w="9525" cap="flat" cmpd="sng" algn="ctr">
                      <a:solidFill>
                        <a:srgbClr val="C7C6C1"/>
                      </a:solidFill>
                      <a:prstDash val="solid"/>
                    </a:lnB>
                    <a:noFill/>
                  </a:tcPr>
                </a:tc>
                <a:tc>
                  <a:txBody>
                    <a:bodyPr/>
                    <a:lstStyle/>
                    <a:p>
                      <a:r>
                        <a:rPr lang="en-GB" sz="2700" b="0" cap="none" spc="0">
                          <a:solidFill>
                            <a:srgbClr val="FF0000"/>
                          </a:solidFill>
                        </a:rPr>
                        <a:t>£12,451m</a:t>
                      </a:r>
                      <a:endParaRPr lang="en-US" sz="2700" b="0" cap="none" spc="0">
                        <a:solidFill>
                          <a:srgbClr val="FF0000"/>
                        </a:solidFill>
                      </a:endParaRPr>
                    </a:p>
                  </a:txBody>
                  <a:tcPr marL="377955" marR="283466" marT="188978" marB="188978" anchor="b">
                    <a:lnL w="12700" cmpd="sng">
                      <a:noFill/>
                      <a:prstDash val="solid"/>
                    </a:lnL>
                    <a:lnR w="12700" cmpd="sng">
                      <a:noFill/>
                      <a:prstDash val="solid"/>
                    </a:lnR>
                    <a:lnT w="9525" cap="flat" cmpd="sng" algn="ctr">
                      <a:solidFill>
                        <a:srgbClr val="C7C6C1"/>
                      </a:solidFill>
                      <a:prstDash val="solid"/>
                      <a:round/>
                      <a:headEnd type="none" w="med" len="med"/>
                      <a:tailEnd type="none" w="med" len="med"/>
                    </a:lnT>
                    <a:lnB w="9525" cap="flat" cmpd="sng" algn="ctr">
                      <a:solidFill>
                        <a:srgbClr val="C7C6C1"/>
                      </a:solidFill>
                      <a:prstDash val="solid"/>
                    </a:lnB>
                    <a:noFill/>
                  </a:tcPr>
                </a:tc>
                <a:tc>
                  <a:txBody>
                    <a:bodyPr/>
                    <a:lstStyle/>
                    <a:p>
                      <a:r>
                        <a:rPr lang="en-US" sz="2700" b="0" cap="none" spc="0" dirty="0">
                          <a:solidFill>
                            <a:schemeClr val="tx1">
                              <a:lumMod val="75000"/>
                              <a:lumOff val="25000"/>
                            </a:schemeClr>
                          </a:solidFill>
                        </a:rPr>
                        <a:t>£12,452m</a:t>
                      </a:r>
                    </a:p>
                  </a:txBody>
                  <a:tcPr marL="377955" marR="283466" marT="188978" marB="188978" anchor="b">
                    <a:lnL w="12700" cmpd="sng">
                      <a:noFill/>
                      <a:prstDash val="solid"/>
                    </a:lnL>
                    <a:lnR w="12700" cmpd="sng">
                      <a:noFill/>
                      <a:prstDash val="solid"/>
                    </a:lnR>
                    <a:lnT w="9525" cap="flat" cmpd="sng" algn="ctr">
                      <a:solidFill>
                        <a:srgbClr val="C7C6C1"/>
                      </a:solidFill>
                      <a:prstDash val="solid"/>
                      <a:round/>
                      <a:headEnd type="none" w="med" len="med"/>
                      <a:tailEnd type="none" w="med" len="med"/>
                    </a:lnT>
                    <a:lnB w="9525" cap="flat" cmpd="sng" algn="ctr">
                      <a:solidFill>
                        <a:srgbClr val="C7C6C1"/>
                      </a:solidFill>
                      <a:prstDash val="solid"/>
                      <a:round/>
                      <a:headEnd type="none" w="med" len="med"/>
                      <a:tailEnd type="none" w="med" len="med"/>
                    </a:lnB>
                    <a:noFill/>
                  </a:tcPr>
                </a:tc>
                <a:extLst>
                  <a:ext uri="{0D108BD9-81ED-4DB2-BD59-A6C34878D82A}">
                    <a16:rowId xmlns:a16="http://schemas.microsoft.com/office/drawing/2014/main" val="193641329"/>
                  </a:ext>
                </a:extLst>
              </a:tr>
              <a:tr h="1226232">
                <a:tc>
                  <a:txBody>
                    <a:bodyPr/>
                    <a:lstStyle/>
                    <a:p>
                      <a:r>
                        <a:rPr lang="en-GB" sz="2700" cap="none" spc="0">
                          <a:solidFill>
                            <a:schemeClr val="tx1">
                              <a:lumMod val="75000"/>
                              <a:lumOff val="25000"/>
                            </a:schemeClr>
                          </a:solidFill>
                        </a:rPr>
                        <a:t>Cost to the Exchequer</a:t>
                      </a:r>
                      <a:endParaRPr lang="en-US" sz="2700" cap="none" spc="0">
                        <a:solidFill>
                          <a:schemeClr val="tx1">
                            <a:lumMod val="75000"/>
                            <a:lumOff val="25000"/>
                          </a:schemeClr>
                        </a:solidFill>
                      </a:endParaRPr>
                    </a:p>
                  </a:txBody>
                  <a:tcPr marL="377955" marR="283466" marT="188978" marB="188978">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en-GB" sz="2700" cap="none" spc="0">
                          <a:solidFill>
                            <a:srgbClr val="FF0000"/>
                          </a:solidFill>
                        </a:rPr>
                        <a:t>(£2,006m) </a:t>
                      </a:r>
                      <a:endParaRPr lang="en-US" sz="2700" cap="none" spc="0">
                        <a:solidFill>
                          <a:srgbClr val="FF0000"/>
                        </a:solidFill>
                      </a:endParaRPr>
                    </a:p>
                  </a:txBody>
                  <a:tcPr marL="377955" marR="283466" marT="188978" marB="188978">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en-US" sz="2700" cap="none" spc="0" dirty="0">
                          <a:solidFill>
                            <a:schemeClr val="tx1">
                              <a:lumMod val="75000"/>
                              <a:lumOff val="25000"/>
                            </a:schemeClr>
                          </a:solidFill>
                        </a:rPr>
                        <a:t>(£1,165m)</a:t>
                      </a:r>
                    </a:p>
                  </a:txBody>
                  <a:tcPr marL="377955" marR="283466" marT="188978" marB="188978">
                    <a:lnL w="12700" cmpd="sng">
                      <a:noFill/>
                      <a:prstDash val="solid"/>
                    </a:lnL>
                    <a:lnR w="12700" cmpd="sng">
                      <a:noFill/>
                      <a:prstDash val="solid"/>
                    </a:lnR>
                    <a:lnT w="9525" cap="flat" cmpd="sng" algn="ctr">
                      <a:solidFill>
                        <a:srgbClr val="C7C6C1"/>
                      </a:solidFill>
                      <a:prstDash val="solid"/>
                      <a:round/>
                      <a:headEnd type="none" w="med" len="med"/>
                      <a:tailEnd type="none" w="med" len="med"/>
                    </a:lnT>
                    <a:lnB w="9525" cap="flat" cmpd="sng" algn="ctr">
                      <a:solidFill>
                        <a:srgbClr val="C7C6C1"/>
                      </a:solidFill>
                      <a:prstDash val="solid"/>
                      <a:round/>
                      <a:headEnd type="none" w="med" len="med"/>
                      <a:tailEnd type="none" w="med" len="med"/>
                    </a:lnB>
                    <a:noFill/>
                  </a:tcPr>
                </a:tc>
                <a:extLst>
                  <a:ext uri="{0D108BD9-81ED-4DB2-BD59-A6C34878D82A}">
                    <a16:rowId xmlns:a16="http://schemas.microsoft.com/office/drawing/2014/main" val="3683504893"/>
                  </a:ext>
                </a:extLst>
              </a:tr>
              <a:tr h="1226232">
                <a:tc>
                  <a:txBody>
                    <a:bodyPr/>
                    <a:lstStyle/>
                    <a:p>
                      <a:r>
                        <a:rPr lang="en-GB" sz="2700" cap="none" spc="0">
                          <a:solidFill>
                            <a:schemeClr val="tx1">
                              <a:lumMod val="75000"/>
                              <a:lumOff val="25000"/>
                            </a:schemeClr>
                          </a:solidFill>
                        </a:rPr>
                        <a:t>Cost to graduates</a:t>
                      </a:r>
                      <a:endParaRPr lang="en-US" sz="2700" cap="none" spc="0">
                        <a:solidFill>
                          <a:schemeClr val="tx1">
                            <a:lumMod val="75000"/>
                            <a:lumOff val="25000"/>
                          </a:schemeClr>
                        </a:solidFill>
                      </a:endParaRPr>
                    </a:p>
                  </a:txBody>
                  <a:tcPr marL="377955" marR="283466" marT="188978" marB="188978">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en-GB" sz="2700" cap="none" spc="0">
                          <a:solidFill>
                            <a:srgbClr val="FF0000"/>
                          </a:solidFill>
                        </a:rPr>
                        <a:t>(£50,500) </a:t>
                      </a:r>
                      <a:endParaRPr lang="en-US" sz="2700" cap="none" spc="0">
                        <a:solidFill>
                          <a:srgbClr val="FF0000"/>
                        </a:solidFill>
                      </a:endParaRPr>
                    </a:p>
                  </a:txBody>
                  <a:tcPr marL="377955" marR="283466" marT="188978" marB="188978">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en-US" sz="2700" cap="none" spc="0" dirty="0">
                          <a:solidFill>
                            <a:schemeClr val="tx1">
                              <a:lumMod val="75000"/>
                              <a:lumOff val="25000"/>
                            </a:schemeClr>
                          </a:solidFill>
                        </a:rPr>
                        <a:t>(£52,100)</a:t>
                      </a:r>
                    </a:p>
                  </a:txBody>
                  <a:tcPr marL="377955" marR="283466" marT="188978" marB="188978">
                    <a:lnL w="12700" cmpd="sng">
                      <a:noFill/>
                      <a:prstDash val="solid"/>
                    </a:lnL>
                    <a:lnR w="12700" cmpd="sng">
                      <a:noFill/>
                      <a:prstDash val="solid"/>
                    </a:lnR>
                    <a:lnT w="9525" cap="flat" cmpd="sng" algn="ctr">
                      <a:solidFill>
                        <a:srgbClr val="C7C6C1"/>
                      </a:solidFill>
                      <a:prstDash val="solid"/>
                      <a:round/>
                      <a:headEnd type="none" w="med" len="med"/>
                      <a:tailEnd type="none" w="med" len="med"/>
                    </a:lnT>
                    <a:lnB w="9525" cap="flat" cmpd="sng" algn="ctr">
                      <a:solidFill>
                        <a:srgbClr val="C7C6C1"/>
                      </a:solidFill>
                      <a:prstDash val="solid"/>
                    </a:lnB>
                    <a:noFill/>
                  </a:tcPr>
                </a:tc>
                <a:extLst>
                  <a:ext uri="{0D108BD9-81ED-4DB2-BD59-A6C34878D82A}">
                    <a16:rowId xmlns:a16="http://schemas.microsoft.com/office/drawing/2014/main" val="4160307097"/>
                  </a:ext>
                </a:extLst>
              </a:tr>
            </a:tbl>
          </a:graphicData>
        </a:graphic>
      </p:graphicFrame>
    </p:spTree>
    <p:extLst>
      <p:ext uri="{BB962C8B-B14F-4D97-AF65-F5344CB8AC3E}">
        <p14:creationId xmlns:p14="http://schemas.microsoft.com/office/powerpoint/2010/main" val="24499094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77282-56F2-2636-2857-7A77F06D73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57E6DF-910B-29D1-3FA5-13C23D9DA5E0}"/>
              </a:ext>
            </a:extLst>
          </p:cNvPr>
          <p:cNvSpPr>
            <a:spLocks noGrp="1"/>
          </p:cNvSpPr>
          <p:nvPr>
            <p:ph type="title"/>
          </p:nvPr>
        </p:nvSpPr>
        <p:spPr/>
        <p:txBody>
          <a:bodyPr/>
          <a:lstStyle/>
          <a:p>
            <a:r>
              <a:rPr lang="en-GB" dirty="0"/>
              <a:t>Questions? And keep in touch…</a:t>
            </a:r>
          </a:p>
        </p:txBody>
      </p:sp>
      <p:sp>
        <p:nvSpPr>
          <p:cNvPr id="4" name="Date Placeholder 3">
            <a:extLst>
              <a:ext uri="{FF2B5EF4-FFF2-40B4-BE49-F238E27FC236}">
                <a16:creationId xmlns:a16="http://schemas.microsoft.com/office/drawing/2014/main" id="{3203AF0C-F17A-2285-311D-BF98064F5134}"/>
              </a:ext>
            </a:extLst>
          </p:cNvPr>
          <p:cNvSpPr>
            <a:spLocks noGrp="1"/>
          </p:cNvSpPr>
          <p:nvPr>
            <p:ph type="dt" sz="half" idx="10"/>
          </p:nvPr>
        </p:nvSpPr>
        <p:spPr/>
        <p:txBody>
          <a:bodyPr/>
          <a:lstStyle/>
          <a:p>
            <a:fld id="{D1FDF9EF-DB47-4322-942A-ABD0E175CAAE}" type="datetime1">
              <a:rPr lang="en-GB" smtClean="0"/>
              <a:t>22/01/2025</a:t>
            </a:fld>
            <a:endParaRPr lang="en-GB" dirty="0"/>
          </a:p>
        </p:txBody>
      </p:sp>
      <p:sp>
        <p:nvSpPr>
          <p:cNvPr id="5" name="Slide Number Placeholder 4">
            <a:extLst>
              <a:ext uri="{FF2B5EF4-FFF2-40B4-BE49-F238E27FC236}">
                <a16:creationId xmlns:a16="http://schemas.microsoft.com/office/drawing/2014/main" id="{B5AED00F-8B73-ACDA-06B6-E87D841734B2}"/>
              </a:ext>
            </a:extLst>
          </p:cNvPr>
          <p:cNvSpPr>
            <a:spLocks noGrp="1"/>
          </p:cNvSpPr>
          <p:nvPr>
            <p:ph type="sldNum" sz="quarter" idx="12"/>
          </p:nvPr>
        </p:nvSpPr>
        <p:spPr/>
        <p:txBody>
          <a:bodyPr/>
          <a:lstStyle/>
          <a:p>
            <a:fld id="{06A64E71-2E9E-4614-BF38-834305BC17BB}" type="slidenum">
              <a:rPr lang="en-GB" smtClean="0"/>
              <a:t>35</a:t>
            </a:fld>
            <a:endParaRPr lang="en-GB"/>
          </a:p>
        </p:txBody>
      </p:sp>
      <p:sp>
        <p:nvSpPr>
          <p:cNvPr id="6" name="Content Placeholder 5">
            <a:extLst>
              <a:ext uri="{FF2B5EF4-FFF2-40B4-BE49-F238E27FC236}">
                <a16:creationId xmlns:a16="http://schemas.microsoft.com/office/drawing/2014/main" id="{FF153FB7-9033-178B-7FEA-BD502DBFFD08}"/>
              </a:ext>
            </a:extLst>
          </p:cNvPr>
          <p:cNvSpPr>
            <a:spLocks noGrp="1"/>
          </p:cNvSpPr>
          <p:nvPr>
            <p:ph idx="1"/>
          </p:nvPr>
        </p:nvSpPr>
        <p:spPr>
          <a:xfrm>
            <a:off x="838199" y="1825625"/>
            <a:ext cx="4275667" cy="4351338"/>
          </a:xfrm>
        </p:spPr>
        <p:txBody>
          <a:bodyPr/>
          <a:lstStyle/>
          <a:p>
            <a:pPr marL="0" indent="0">
              <a:buNone/>
            </a:pPr>
            <a:r>
              <a:rPr lang="en-US" b="1" dirty="0"/>
              <a:t>Twitter:</a:t>
            </a:r>
          </a:p>
          <a:p>
            <a:pPr marL="0" indent="0">
              <a:buNone/>
            </a:pPr>
            <a:r>
              <a:rPr lang="en-US" dirty="0"/>
              <a:t>@</a:t>
            </a:r>
            <a:r>
              <a:rPr lang="en-US" dirty="0" err="1"/>
              <a:t>HEPI_news</a:t>
            </a:r>
            <a:endParaRPr lang="en-US" dirty="0"/>
          </a:p>
          <a:p>
            <a:pPr marL="0" indent="0">
              <a:buNone/>
            </a:pPr>
            <a:r>
              <a:rPr lang="en-US" dirty="0"/>
              <a:t>@rstephenson123</a:t>
            </a:r>
          </a:p>
          <a:p>
            <a:pPr marL="0" indent="0">
              <a:buNone/>
            </a:pPr>
            <a:endParaRPr lang="en-US" dirty="0"/>
          </a:p>
          <a:p>
            <a:pPr marL="0" indent="0">
              <a:buNone/>
            </a:pPr>
            <a:r>
              <a:rPr lang="en-US" b="1" dirty="0"/>
              <a:t>Email:</a:t>
            </a:r>
          </a:p>
          <a:p>
            <a:pPr marL="0" indent="0">
              <a:buNone/>
            </a:pPr>
            <a:r>
              <a:rPr lang="en-GB" b="0" i="0" u="sng" dirty="0">
                <a:solidFill>
                  <a:srgbClr val="0078D7"/>
                </a:solidFill>
                <a:effectLst/>
                <a:latin typeface="Aptos" panose="020B0004020202020204" pitchFamily="34" charset="0"/>
                <a:hlinkClick r:id="rId2" tooltip="mailto:admin@hepi.ac.uk"/>
              </a:rPr>
              <a:t>admin@hepi.ac.uk</a:t>
            </a:r>
            <a:r>
              <a:rPr lang="en-GB" b="0" i="0" u="none" strike="noStrike" dirty="0">
                <a:solidFill>
                  <a:srgbClr val="212121"/>
                </a:solidFill>
                <a:effectLst/>
                <a:latin typeface="Aptos" panose="020B0004020202020204" pitchFamily="34" charset="0"/>
              </a:rPr>
              <a:t> </a:t>
            </a:r>
          </a:p>
          <a:p>
            <a:pPr marL="0" indent="0">
              <a:buNone/>
            </a:pPr>
            <a:r>
              <a:rPr lang="en-US" dirty="0" err="1"/>
              <a:t>r.stephenson@hepi.ac.uk</a:t>
            </a:r>
            <a:endParaRPr lang="en-US" dirty="0"/>
          </a:p>
        </p:txBody>
      </p:sp>
      <p:sp>
        <p:nvSpPr>
          <p:cNvPr id="3" name="TextBox 2">
            <a:extLst>
              <a:ext uri="{FF2B5EF4-FFF2-40B4-BE49-F238E27FC236}">
                <a16:creationId xmlns:a16="http://schemas.microsoft.com/office/drawing/2014/main" id="{0A7C70FE-D9B9-368A-F5D6-076A1E255B91}"/>
              </a:ext>
            </a:extLst>
          </p:cNvPr>
          <p:cNvSpPr txBox="1"/>
          <p:nvPr/>
        </p:nvSpPr>
        <p:spPr>
          <a:xfrm>
            <a:off x="6959600" y="399626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4086601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589F2BF-562F-61FF-81CA-71A09153A9BE}"/>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itle 5">
            <a:extLst>
              <a:ext uri="{FF2B5EF4-FFF2-40B4-BE49-F238E27FC236}">
                <a16:creationId xmlns:a16="http://schemas.microsoft.com/office/drawing/2014/main" id="{B0D43481-05B0-E2A6-F4A2-8D022B8DC067}"/>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Attitudes of applicants</a:t>
            </a:r>
          </a:p>
        </p:txBody>
      </p:sp>
      <p:pic>
        <p:nvPicPr>
          <p:cNvPr id="13" name="Picture 12" descr="A cover of a book&#10;&#10;Description automatically generated">
            <a:extLst>
              <a:ext uri="{FF2B5EF4-FFF2-40B4-BE49-F238E27FC236}">
                <a16:creationId xmlns:a16="http://schemas.microsoft.com/office/drawing/2014/main" id="{B81EAEDC-D7AE-FAD1-9D8F-AB89C7B5B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5710" y="467208"/>
            <a:ext cx="3939183" cy="5923584"/>
          </a:xfrm>
          <a:prstGeom prst="rect">
            <a:avLst/>
          </a:prstGeom>
        </p:spPr>
      </p:pic>
      <p:sp>
        <p:nvSpPr>
          <p:cNvPr id="4" name="Date Placeholder 3">
            <a:extLst>
              <a:ext uri="{FF2B5EF4-FFF2-40B4-BE49-F238E27FC236}">
                <a16:creationId xmlns:a16="http://schemas.microsoft.com/office/drawing/2014/main" id="{26C5AEDD-09ED-EFA4-B6F0-ABAB8C685BD5}"/>
              </a:ext>
            </a:extLst>
          </p:cNvPr>
          <p:cNvSpPr>
            <a:spLocks noGrp="1"/>
          </p:cNvSpPr>
          <p:nvPr>
            <p:ph type="dt" sz="half" idx="10"/>
          </p:nvPr>
        </p:nvSpPr>
        <p:spPr>
          <a:xfrm>
            <a:off x="8970264" y="6455664"/>
            <a:ext cx="2743200" cy="365125"/>
          </a:xfrm>
        </p:spPr>
        <p:txBody>
          <a:bodyPr vert="horz" lIns="91440" tIns="45720" rIns="91440" bIns="45720" rtlCol="0" anchor="ctr">
            <a:normAutofit/>
          </a:bodyPr>
          <a:lstStyle/>
          <a:p>
            <a:pPr algn="r">
              <a:spcAft>
                <a:spcPts val="600"/>
              </a:spcAft>
            </a:pPr>
            <a:fld id="{D1FDF9EF-DB47-4322-942A-ABD0E175CAAE}" type="datetime1">
              <a:rPr lang="en-US" sz="1100">
                <a:solidFill>
                  <a:schemeClr val="tx1">
                    <a:lumMod val="50000"/>
                    <a:lumOff val="50000"/>
                  </a:schemeClr>
                </a:solidFill>
              </a:rPr>
              <a:pPr algn="r">
                <a:spcAft>
                  <a:spcPts val="600"/>
                </a:spcAft>
              </a:pPr>
              <a:t>1/22/25</a:t>
            </a:fld>
            <a:endParaRPr lang="en-US" sz="110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DF5B6A81-E6BF-E9B8-556F-3AAFDFAFFAF3}"/>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lgn="r">
              <a:spcAft>
                <a:spcPts val="600"/>
              </a:spcAft>
            </a:pPr>
            <a:fld id="{06A64E71-2E9E-4614-BF38-834305BC17BB}" type="slidenum">
              <a:rPr lang="en-US" sz="1100">
                <a:solidFill>
                  <a:schemeClr val="tx1">
                    <a:lumMod val="50000"/>
                    <a:lumOff val="50000"/>
                  </a:schemeClr>
                </a:solidFill>
              </a:rPr>
              <a:pPr algn="r">
                <a:spcAft>
                  <a:spcPts val="600"/>
                </a:spcAft>
              </a:pPr>
              <a:t>4</a:t>
            </a:fld>
            <a:endParaRPr lang="en-US" sz="1100">
              <a:solidFill>
                <a:schemeClr val="tx1">
                  <a:lumMod val="50000"/>
                  <a:lumOff val="50000"/>
                </a:schemeClr>
              </a:solidFill>
            </a:endParaRPr>
          </a:p>
        </p:txBody>
      </p:sp>
      <p:pic>
        <p:nvPicPr>
          <p:cNvPr id="2" name="Picture 1" descr="A blue and black logo&#10;&#10;Description automatically generated">
            <a:extLst>
              <a:ext uri="{FF2B5EF4-FFF2-40B4-BE49-F238E27FC236}">
                <a16:creationId xmlns:a16="http://schemas.microsoft.com/office/drawing/2014/main" id="{C6F0C523-BE2C-0537-57AD-659F2BBD9E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8875" y="5874826"/>
            <a:ext cx="1333500" cy="889000"/>
          </a:xfrm>
          <a:prstGeom prst="rect">
            <a:avLst/>
          </a:prstGeom>
        </p:spPr>
      </p:pic>
    </p:spTree>
    <p:extLst>
      <p:ext uri="{BB962C8B-B14F-4D97-AF65-F5344CB8AC3E}">
        <p14:creationId xmlns:p14="http://schemas.microsoft.com/office/powerpoint/2010/main" val="3188419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0D7E7-42CD-BFA3-A081-3EA8AA0A109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A0979A5-C0AF-D5D7-F4E5-AE3F98749823}"/>
              </a:ext>
            </a:extLst>
          </p:cNvPr>
          <p:cNvSpPr>
            <a:spLocks noGrp="1"/>
          </p:cNvSpPr>
          <p:nvPr>
            <p:ph type="title"/>
          </p:nvPr>
        </p:nvSpPr>
        <p:spPr/>
        <p:txBody>
          <a:bodyPr>
            <a:noAutofit/>
          </a:bodyPr>
          <a:lstStyle/>
          <a:p>
            <a:r>
              <a:rPr lang="en-GB" sz="4000" dirty="0"/>
              <a:t>Different scenarios - England</a:t>
            </a:r>
          </a:p>
        </p:txBody>
      </p:sp>
      <p:sp>
        <p:nvSpPr>
          <p:cNvPr id="5" name="Slide Number Placeholder 4">
            <a:extLst>
              <a:ext uri="{FF2B5EF4-FFF2-40B4-BE49-F238E27FC236}">
                <a16:creationId xmlns:a16="http://schemas.microsoft.com/office/drawing/2014/main" id="{0BD6F3A0-39E2-A927-626F-AB4E9B84E390}"/>
              </a:ext>
            </a:extLst>
          </p:cNvPr>
          <p:cNvSpPr>
            <a:spLocks noGrp="1"/>
          </p:cNvSpPr>
          <p:nvPr>
            <p:ph type="sldNum" sz="quarter" idx="12"/>
          </p:nvPr>
        </p:nvSpPr>
        <p:spPr/>
        <p:txBody>
          <a:bodyPr/>
          <a:lstStyle/>
          <a:p>
            <a:fld id="{06A64E71-2E9E-4614-BF38-834305BC17BB}" type="slidenum">
              <a:rPr lang="en-GB" smtClean="0"/>
              <a:t>5</a:t>
            </a:fld>
            <a:endParaRPr lang="en-GB"/>
          </a:p>
        </p:txBody>
      </p:sp>
      <p:sp>
        <p:nvSpPr>
          <p:cNvPr id="4" name="Date Placeholder 3">
            <a:extLst>
              <a:ext uri="{FF2B5EF4-FFF2-40B4-BE49-F238E27FC236}">
                <a16:creationId xmlns:a16="http://schemas.microsoft.com/office/drawing/2014/main" id="{5B655AFD-4E24-CD57-DFB4-FF9C86C2B1E7}"/>
              </a:ext>
            </a:extLst>
          </p:cNvPr>
          <p:cNvSpPr>
            <a:spLocks noGrp="1"/>
          </p:cNvSpPr>
          <p:nvPr>
            <p:ph type="dt" sz="half" idx="10"/>
          </p:nvPr>
        </p:nvSpPr>
        <p:spPr/>
        <p:txBody>
          <a:bodyPr/>
          <a:lstStyle/>
          <a:p>
            <a:fld id="{D1FDF9EF-DB47-4322-942A-ABD0E175CAAE}" type="datetime1">
              <a:rPr lang="en-GB" smtClean="0"/>
              <a:t>22/01/2025</a:t>
            </a:fld>
            <a:endParaRPr lang="en-GB" dirty="0"/>
          </a:p>
        </p:txBody>
      </p:sp>
      <p:sp>
        <p:nvSpPr>
          <p:cNvPr id="2" name="TextBox 1">
            <a:extLst>
              <a:ext uri="{FF2B5EF4-FFF2-40B4-BE49-F238E27FC236}">
                <a16:creationId xmlns:a16="http://schemas.microsoft.com/office/drawing/2014/main" id="{843B54AC-7AF3-CA1B-5D0A-1BDE954EE833}"/>
              </a:ext>
            </a:extLst>
          </p:cNvPr>
          <p:cNvSpPr txBox="1"/>
          <p:nvPr/>
        </p:nvSpPr>
        <p:spPr>
          <a:xfrm>
            <a:off x="626533" y="1700213"/>
            <a:ext cx="10727267" cy="4524315"/>
          </a:xfrm>
          <a:prstGeom prst="rect">
            <a:avLst/>
          </a:prstGeom>
          <a:noFill/>
        </p:spPr>
        <p:txBody>
          <a:bodyPr wrap="square" rtlCol="0">
            <a:spAutoFit/>
          </a:bodyPr>
          <a:lstStyle/>
          <a:p>
            <a:r>
              <a:rPr lang="en-US" sz="2400" b="1" dirty="0"/>
              <a:t>The baseline/current funding model for England</a:t>
            </a:r>
          </a:p>
          <a:p>
            <a:r>
              <a:rPr lang="en-US" sz="2400" b="1" dirty="0"/>
              <a:t>Scenario 1 </a:t>
            </a:r>
            <a:r>
              <a:rPr lang="en-US" sz="2400" dirty="0"/>
              <a:t>– dismantling the marketisation of higher education – Chloe Field, VP of Education at the NUS </a:t>
            </a:r>
          </a:p>
          <a:p>
            <a:r>
              <a:rPr lang="en-US" sz="2400" b="1" dirty="0"/>
              <a:t>Scenario 2 </a:t>
            </a:r>
            <a:r>
              <a:rPr lang="en-US" sz="2400" dirty="0"/>
              <a:t>– Increasing tuition fees linked to an institution’s TEF award - </a:t>
            </a:r>
            <a:r>
              <a:rPr lang="en-GB" sz="2400" dirty="0"/>
              <a:t>The Right Honourable the Lord Jo Johnson, former Minister of State for Universities and Science (2015), then Minister of State for Universities, Research and Innovation, 2016 to 2018</a:t>
            </a:r>
          </a:p>
          <a:p>
            <a:r>
              <a:rPr lang="en-GB" sz="2400" b="1" dirty="0"/>
              <a:t>Scenario 3 </a:t>
            </a:r>
            <a:r>
              <a:rPr lang="en-GB" sz="2400" dirty="0"/>
              <a:t>– Fixing higher education funding should start with student loans by James Purnell, Former Vice-Chancellor of the University of the Arts, London </a:t>
            </a:r>
          </a:p>
          <a:p>
            <a:r>
              <a:rPr lang="en-GB" sz="2400" b="1" dirty="0"/>
              <a:t>Scenario 4 </a:t>
            </a:r>
            <a:r>
              <a:rPr lang="en-GB" sz="2400" dirty="0"/>
              <a:t>– Modelling a graduate employer levy by Johnny Rich, Chief Executive of the Engineering Professors’ Council and Chief Executive of the outreach organisation, Push </a:t>
            </a:r>
          </a:p>
        </p:txBody>
      </p:sp>
      <p:sp>
        <p:nvSpPr>
          <p:cNvPr id="3" name="TextBox 2">
            <a:extLst>
              <a:ext uri="{FF2B5EF4-FFF2-40B4-BE49-F238E27FC236}">
                <a16:creationId xmlns:a16="http://schemas.microsoft.com/office/drawing/2014/main" id="{5AE8254C-9D40-98F5-0743-B5BD3F932D75}"/>
              </a:ext>
            </a:extLst>
          </p:cNvPr>
          <p:cNvSpPr txBox="1"/>
          <p:nvPr/>
        </p:nvSpPr>
        <p:spPr>
          <a:xfrm>
            <a:off x="3657600" y="128953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24627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1C9C0-60D3-E3ED-D449-CA99F2FB44E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F7A561C-41EA-5293-71AD-9AFEE65A89D0}"/>
              </a:ext>
            </a:extLst>
          </p:cNvPr>
          <p:cNvSpPr>
            <a:spLocks noGrp="1"/>
          </p:cNvSpPr>
          <p:nvPr>
            <p:ph type="title"/>
          </p:nvPr>
        </p:nvSpPr>
        <p:spPr/>
        <p:txBody>
          <a:bodyPr>
            <a:noAutofit/>
          </a:bodyPr>
          <a:lstStyle/>
          <a:p>
            <a:r>
              <a:rPr lang="en-GB" sz="4000" dirty="0"/>
              <a:t>Different scenarios - Scotland</a:t>
            </a:r>
          </a:p>
        </p:txBody>
      </p:sp>
      <p:sp>
        <p:nvSpPr>
          <p:cNvPr id="5" name="Slide Number Placeholder 4">
            <a:extLst>
              <a:ext uri="{FF2B5EF4-FFF2-40B4-BE49-F238E27FC236}">
                <a16:creationId xmlns:a16="http://schemas.microsoft.com/office/drawing/2014/main" id="{6072866A-637A-6EA1-3008-13A4DA0EBED3}"/>
              </a:ext>
            </a:extLst>
          </p:cNvPr>
          <p:cNvSpPr>
            <a:spLocks noGrp="1"/>
          </p:cNvSpPr>
          <p:nvPr>
            <p:ph type="sldNum" sz="quarter" idx="12"/>
          </p:nvPr>
        </p:nvSpPr>
        <p:spPr/>
        <p:txBody>
          <a:bodyPr/>
          <a:lstStyle/>
          <a:p>
            <a:fld id="{06A64E71-2E9E-4614-BF38-834305BC17BB}" type="slidenum">
              <a:rPr lang="en-GB" smtClean="0"/>
              <a:t>6</a:t>
            </a:fld>
            <a:endParaRPr lang="en-GB"/>
          </a:p>
        </p:txBody>
      </p:sp>
      <p:sp>
        <p:nvSpPr>
          <p:cNvPr id="4" name="Date Placeholder 3">
            <a:extLst>
              <a:ext uri="{FF2B5EF4-FFF2-40B4-BE49-F238E27FC236}">
                <a16:creationId xmlns:a16="http://schemas.microsoft.com/office/drawing/2014/main" id="{77A2A786-B2F5-D44A-DC16-D99E63B74880}"/>
              </a:ext>
            </a:extLst>
          </p:cNvPr>
          <p:cNvSpPr>
            <a:spLocks noGrp="1"/>
          </p:cNvSpPr>
          <p:nvPr>
            <p:ph type="dt" sz="half" idx="10"/>
          </p:nvPr>
        </p:nvSpPr>
        <p:spPr/>
        <p:txBody>
          <a:bodyPr/>
          <a:lstStyle/>
          <a:p>
            <a:fld id="{D1FDF9EF-DB47-4322-942A-ABD0E175CAAE}" type="datetime1">
              <a:rPr lang="en-GB" smtClean="0"/>
              <a:t>22/01/2025</a:t>
            </a:fld>
            <a:endParaRPr lang="en-GB" dirty="0"/>
          </a:p>
        </p:txBody>
      </p:sp>
      <p:sp>
        <p:nvSpPr>
          <p:cNvPr id="2" name="TextBox 1">
            <a:extLst>
              <a:ext uri="{FF2B5EF4-FFF2-40B4-BE49-F238E27FC236}">
                <a16:creationId xmlns:a16="http://schemas.microsoft.com/office/drawing/2014/main" id="{BABFDB3B-627C-000F-EF64-0338CAC6F0AA}"/>
              </a:ext>
            </a:extLst>
          </p:cNvPr>
          <p:cNvSpPr txBox="1"/>
          <p:nvPr/>
        </p:nvSpPr>
        <p:spPr>
          <a:xfrm>
            <a:off x="838199" y="1885114"/>
            <a:ext cx="10727267" cy="1477328"/>
          </a:xfrm>
          <a:prstGeom prst="rect">
            <a:avLst/>
          </a:prstGeom>
          <a:noFill/>
        </p:spPr>
        <p:txBody>
          <a:bodyPr wrap="square" rtlCol="0">
            <a:spAutoFit/>
          </a:bodyPr>
          <a:lstStyle/>
          <a:p>
            <a:r>
              <a:rPr lang="en-GB" sz="2400" b="1" dirty="0"/>
              <a:t>Baseline/current scenario, Scotland </a:t>
            </a:r>
          </a:p>
          <a:p>
            <a:endParaRPr lang="en-GB" sz="2400" b="1" dirty="0"/>
          </a:p>
          <a:p>
            <a:r>
              <a:rPr lang="en-GB" sz="2400" b="1" dirty="0"/>
              <a:t>Scenario 5 – </a:t>
            </a:r>
            <a:r>
              <a:rPr lang="en-GB" sz="2400" dirty="0"/>
              <a:t>A graduate contribution model in Scotland by Reform Scotland</a:t>
            </a:r>
            <a:endParaRPr lang="en-US" sz="2400" dirty="0"/>
          </a:p>
          <a:p>
            <a:endParaRPr lang="en-US" dirty="0"/>
          </a:p>
        </p:txBody>
      </p:sp>
      <p:sp>
        <p:nvSpPr>
          <p:cNvPr id="3" name="TextBox 2">
            <a:extLst>
              <a:ext uri="{FF2B5EF4-FFF2-40B4-BE49-F238E27FC236}">
                <a16:creationId xmlns:a16="http://schemas.microsoft.com/office/drawing/2014/main" id="{DAF4C960-324F-4306-96DC-CE49E7E13D9C}"/>
              </a:ext>
            </a:extLst>
          </p:cNvPr>
          <p:cNvSpPr txBox="1"/>
          <p:nvPr/>
        </p:nvSpPr>
        <p:spPr>
          <a:xfrm>
            <a:off x="3657600" y="128953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71965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8C69B-A5CD-9599-C90C-C5C7903BF76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9B91102-9396-084A-24B3-D40AA3FDCC09}"/>
              </a:ext>
            </a:extLst>
          </p:cNvPr>
          <p:cNvSpPr>
            <a:spLocks noGrp="1"/>
          </p:cNvSpPr>
          <p:nvPr>
            <p:ph type="title"/>
          </p:nvPr>
        </p:nvSpPr>
        <p:spPr/>
        <p:txBody>
          <a:bodyPr>
            <a:noAutofit/>
          </a:bodyPr>
          <a:lstStyle/>
          <a:p>
            <a:r>
              <a:rPr lang="en-GB" sz="4000" dirty="0"/>
              <a:t>Different scenarios - England</a:t>
            </a:r>
          </a:p>
        </p:txBody>
      </p:sp>
      <p:sp>
        <p:nvSpPr>
          <p:cNvPr id="5" name="Slide Number Placeholder 4">
            <a:extLst>
              <a:ext uri="{FF2B5EF4-FFF2-40B4-BE49-F238E27FC236}">
                <a16:creationId xmlns:a16="http://schemas.microsoft.com/office/drawing/2014/main" id="{65171CAE-9CE1-74CC-F941-E8B9AB82AF1B}"/>
              </a:ext>
            </a:extLst>
          </p:cNvPr>
          <p:cNvSpPr>
            <a:spLocks noGrp="1"/>
          </p:cNvSpPr>
          <p:nvPr>
            <p:ph type="sldNum" sz="quarter" idx="12"/>
          </p:nvPr>
        </p:nvSpPr>
        <p:spPr/>
        <p:txBody>
          <a:bodyPr/>
          <a:lstStyle/>
          <a:p>
            <a:fld id="{06A64E71-2E9E-4614-BF38-834305BC17BB}" type="slidenum">
              <a:rPr lang="en-GB" smtClean="0"/>
              <a:t>7</a:t>
            </a:fld>
            <a:endParaRPr lang="en-GB"/>
          </a:p>
        </p:txBody>
      </p:sp>
      <p:sp>
        <p:nvSpPr>
          <p:cNvPr id="4" name="Date Placeholder 3">
            <a:extLst>
              <a:ext uri="{FF2B5EF4-FFF2-40B4-BE49-F238E27FC236}">
                <a16:creationId xmlns:a16="http://schemas.microsoft.com/office/drawing/2014/main" id="{51FE53BC-9E45-6516-2824-14AEA42F1876}"/>
              </a:ext>
            </a:extLst>
          </p:cNvPr>
          <p:cNvSpPr>
            <a:spLocks noGrp="1"/>
          </p:cNvSpPr>
          <p:nvPr>
            <p:ph type="dt" sz="half" idx="10"/>
          </p:nvPr>
        </p:nvSpPr>
        <p:spPr/>
        <p:txBody>
          <a:bodyPr/>
          <a:lstStyle/>
          <a:p>
            <a:fld id="{D1FDF9EF-DB47-4322-942A-ABD0E175CAAE}" type="datetime1">
              <a:rPr lang="en-GB" smtClean="0"/>
              <a:t>22/01/2025</a:t>
            </a:fld>
            <a:endParaRPr lang="en-GB" dirty="0"/>
          </a:p>
        </p:txBody>
      </p:sp>
      <p:sp>
        <p:nvSpPr>
          <p:cNvPr id="2" name="TextBox 1">
            <a:extLst>
              <a:ext uri="{FF2B5EF4-FFF2-40B4-BE49-F238E27FC236}">
                <a16:creationId xmlns:a16="http://schemas.microsoft.com/office/drawing/2014/main" id="{99E74D8B-7C68-49EE-9E97-335D72CDD960}"/>
              </a:ext>
            </a:extLst>
          </p:cNvPr>
          <p:cNvSpPr txBox="1"/>
          <p:nvPr/>
        </p:nvSpPr>
        <p:spPr>
          <a:xfrm>
            <a:off x="626533" y="1700213"/>
            <a:ext cx="10727267" cy="4524315"/>
          </a:xfrm>
          <a:prstGeom prst="rect">
            <a:avLst/>
          </a:prstGeom>
          <a:noFill/>
        </p:spPr>
        <p:txBody>
          <a:bodyPr wrap="square" rtlCol="0">
            <a:spAutoFit/>
          </a:bodyPr>
          <a:lstStyle/>
          <a:p>
            <a:r>
              <a:rPr lang="en-US" sz="2400" b="1" dirty="0"/>
              <a:t>The baseline/current funding model for England</a:t>
            </a:r>
          </a:p>
          <a:p>
            <a:r>
              <a:rPr lang="en-US" sz="2400" b="1" dirty="0"/>
              <a:t>Scenario 1 </a:t>
            </a:r>
            <a:r>
              <a:rPr lang="en-US" sz="2400" dirty="0"/>
              <a:t>– dismantling the marketisation of higher education – Chloe Field, VP of Education at the NUS </a:t>
            </a:r>
          </a:p>
          <a:p>
            <a:r>
              <a:rPr lang="en-US" sz="2400" b="1" dirty="0"/>
              <a:t>Scenario 2 </a:t>
            </a:r>
            <a:r>
              <a:rPr lang="en-US" sz="2400" dirty="0"/>
              <a:t>– Increasing tuition fees linked to an institution’s TEF award - </a:t>
            </a:r>
            <a:r>
              <a:rPr lang="en-GB" sz="2400" dirty="0"/>
              <a:t>The Right Honourable the Lord Jo Johnson, former Minister of State for Universities and Science (2015), then Minister of State for Universities, Research and Innovation, 2016 to 2018</a:t>
            </a:r>
          </a:p>
          <a:p>
            <a:r>
              <a:rPr lang="en-GB" sz="2400" b="1" dirty="0"/>
              <a:t>Scenario 3 </a:t>
            </a:r>
            <a:r>
              <a:rPr lang="en-GB" sz="2400" dirty="0"/>
              <a:t>– Fixing higher education funding should start with student loans by James Purnell, President and Vice-Chancellor of the University of the Arts, London </a:t>
            </a:r>
          </a:p>
          <a:p>
            <a:r>
              <a:rPr lang="en-GB" sz="2400" b="1" dirty="0">
                <a:highlight>
                  <a:srgbClr val="FFFF00"/>
                </a:highlight>
              </a:rPr>
              <a:t>Scenario 4 </a:t>
            </a:r>
            <a:r>
              <a:rPr lang="en-GB" sz="2400" dirty="0">
                <a:highlight>
                  <a:srgbClr val="FFFF00"/>
                </a:highlight>
              </a:rPr>
              <a:t>– Modelling a graduate employer levy by Johnny Rich, Chief Executive of the Engineering Professors’ Council and Chief Executive of the outreach organisation, Push </a:t>
            </a:r>
          </a:p>
        </p:txBody>
      </p:sp>
      <p:sp>
        <p:nvSpPr>
          <p:cNvPr id="3" name="TextBox 2">
            <a:extLst>
              <a:ext uri="{FF2B5EF4-FFF2-40B4-BE49-F238E27FC236}">
                <a16:creationId xmlns:a16="http://schemas.microsoft.com/office/drawing/2014/main" id="{98521C64-B385-AA3B-E617-AEBEE3D384FD}"/>
              </a:ext>
            </a:extLst>
          </p:cNvPr>
          <p:cNvSpPr txBox="1"/>
          <p:nvPr/>
        </p:nvSpPr>
        <p:spPr>
          <a:xfrm>
            <a:off x="3657600" y="128953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59265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65063-0C78-BC2B-FDE1-6F0CDE42127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B5881D6-1278-873E-55A9-A7223B68DCCA}"/>
              </a:ext>
            </a:extLst>
          </p:cNvPr>
          <p:cNvSpPr>
            <a:spLocks noGrp="1"/>
          </p:cNvSpPr>
          <p:nvPr>
            <p:ph type="title"/>
          </p:nvPr>
        </p:nvSpPr>
        <p:spPr/>
        <p:txBody>
          <a:bodyPr>
            <a:noAutofit/>
          </a:bodyPr>
          <a:lstStyle/>
          <a:p>
            <a:r>
              <a:rPr lang="en-GB" sz="4000" dirty="0"/>
              <a:t>Different scenarios - Scotland</a:t>
            </a:r>
          </a:p>
        </p:txBody>
      </p:sp>
      <p:sp>
        <p:nvSpPr>
          <p:cNvPr id="5" name="Slide Number Placeholder 4">
            <a:extLst>
              <a:ext uri="{FF2B5EF4-FFF2-40B4-BE49-F238E27FC236}">
                <a16:creationId xmlns:a16="http://schemas.microsoft.com/office/drawing/2014/main" id="{8EF098C1-9AAD-EEAC-0D64-5124EEDB2188}"/>
              </a:ext>
            </a:extLst>
          </p:cNvPr>
          <p:cNvSpPr>
            <a:spLocks noGrp="1"/>
          </p:cNvSpPr>
          <p:nvPr>
            <p:ph type="sldNum" sz="quarter" idx="12"/>
          </p:nvPr>
        </p:nvSpPr>
        <p:spPr/>
        <p:txBody>
          <a:bodyPr/>
          <a:lstStyle/>
          <a:p>
            <a:fld id="{06A64E71-2E9E-4614-BF38-834305BC17BB}" type="slidenum">
              <a:rPr lang="en-GB" smtClean="0"/>
              <a:t>8</a:t>
            </a:fld>
            <a:endParaRPr lang="en-GB"/>
          </a:p>
        </p:txBody>
      </p:sp>
      <p:sp>
        <p:nvSpPr>
          <p:cNvPr id="4" name="Date Placeholder 3">
            <a:extLst>
              <a:ext uri="{FF2B5EF4-FFF2-40B4-BE49-F238E27FC236}">
                <a16:creationId xmlns:a16="http://schemas.microsoft.com/office/drawing/2014/main" id="{C80931A9-CE17-89EC-9ED6-0A6AA695CFF7}"/>
              </a:ext>
            </a:extLst>
          </p:cNvPr>
          <p:cNvSpPr>
            <a:spLocks noGrp="1"/>
          </p:cNvSpPr>
          <p:nvPr>
            <p:ph type="dt" sz="half" idx="10"/>
          </p:nvPr>
        </p:nvSpPr>
        <p:spPr/>
        <p:txBody>
          <a:bodyPr/>
          <a:lstStyle/>
          <a:p>
            <a:fld id="{D1FDF9EF-DB47-4322-942A-ABD0E175CAAE}" type="datetime1">
              <a:rPr lang="en-GB" smtClean="0"/>
              <a:t>22/01/2025</a:t>
            </a:fld>
            <a:endParaRPr lang="en-GB" dirty="0"/>
          </a:p>
        </p:txBody>
      </p:sp>
      <p:sp>
        <p:nvSpPr>
          <p:cNvPr id="2" name="TextBox 1">
            <a:extLst>
              <a:ext uri="{FF2B5EF4-FFF2-40B4-BE49-F238E27FC236}">
                <a16:creationId xmlns:a16="http://schemas.microsoft.com/office/drawing/2014/main" id="{5815FB68-11F5-64DF-370B-8FA39EFD9B85}"/>
              </a:ext>
            </a:extLst>
          </p:cNvPr>
          <p:cNvSpPr txBox="1"/>
          <p:nvPr/>
        </p:nvSpPr>
        <p:spPr>
          <a:xfrm>
            <a:off x="838199" y="1885114"/>
            <a:ext cx="10727267" cy="1477328"/>
          </a:xfrm>
          <a:prstGeom prst="rect">
            <a:avLst/>
          </a:prstGeom>
          <a:noFill/>
        </p:spPr>
        <p:txBody>
          <a:bodyPr wrap="square" rtlCol="0">
            <a:spAutoFit/>
          </a:bodyPr>
          <a:lstStyle/>
          <a:p>
            <a:r>
              <a:rPr lang="en-GB" sz="2400" b="1" dirty="0"/>
              <a:t>Baseline/current scenario, Scotland </a:t>
            </a:r>
          </a:p>
          <a:p>
            <a:endParaRPr lang="en-GB" sz="2400" b="1" dirty="0"/>
          </a:p>
          <a:p>
            <a:r>
              <a:rPr lang="en-GB" sz="2400" b="1" dirty="0">
                <a:highlight>
                  <a:srgbClr val="FFFF00"/>
                </a:highlight>
              </a:rPr>
              <a:t>Scenario 5 – </a:t>
            </a:r>
            <a:r>
              <a:rPr lang="en-GB" sz="2400" dirty="0">
                <a:highlight>
                  <a:srgbClr val="FFFF00"/>
                </a:highlight>
              </a:rPr>
              <a:t>A graduate contribution model in Scotland by Reform Scotland</a:t>
            </a:r>
            <a:endParaRPr lang="en-US" sz="2400" dirty="0">
              <a:highlight>
                <a:srgbClr val="FFFF00"/>
              </a:highlight>
            </a:endParaRPr>
          </a:p>
          <a:p>
            <a:endParaRPr lang="en-US" dirty="0"/>
          </a:p>
        </p:txBody>
      </p:sp>
      <p:sp>
        <p:nvSpPr>
          <p:cNvPr id="3" name="TextBox 2">
            <a:extLst>
              <a:ext uri="{FF2B5EF4-FFF2-40B4-BE49-F238E27FC236}">
                <a16:creationId xmlns:a16="http://schemas.microsoft.com/office/drawing/2014/main" id="{7AFAED33-213F-CA96-AE81-AFF79BC6D7B5}"/>
              </a:ext>
            </a:extLst>
          </p:cNvPr>
          <p:cNvSpPr txBox="1"/>
          <p:nvPr/>
        </p:nvSpPr>
        <p:spPr>
          <a:xfrm>
            <a:off x="3657600" y="128953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4292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298F3-CDEA-F6C4-EB5B-D922C9051E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2915EC-ECA5-FE39-2D06-17565F9962BC}"/>
              </a:ext>
            </a:extLst>
          </p:cNvPr>
          <p:cNvSpPr>
            <a:spLocks noGrp="1"/>
          </p:cNvSpPr>
          <p:nvPr>
            <p:ph type="title"/>
          </p:nvPr>
        </p:nvSpPr>
        <p:spPr/>
        <p:txBody>
          <a:bodyPr>
            <a:normAutofit/>
          </a:bodyPr>
          <a:lstStyle/>
          <a:p>
            <a:r>
              <a:rPr lang="en-GB" dirty="0"/>
              <a:t>Baseline scenario in England</a:t>
            </a:r>
          </a:p>
        </p:txBody>
      </p:sp>
      <p:sp>
        <p:nvSpPr>
          <p:cNvPr id="5" name="Slide Number Placeholder 4">
            <a:extLst>
              <a:ext uri="{FF2B5EF4-FFF2-40B4-BE49-F238E27FC236}">
                <a16:creationId xmlns:a16="http://schemas.microsoft.com/office/drawing/2014/main" id="{8FD3BC80-BE94-6F3F-B6C9-F17B3A86EF2A}"/>
              </a:ext>
            </a:extLst>
          </p:cNvPr>
          <p:cNvSpPr>
            <a:spLocks noGrp="1"/>
          </p:cNvSpPr>
          <p:nvPr>
            <p:ph type="sldNum" sz="quarter" idx="12"/>
          </p:nvPr>
        </p:nvSpPr>
        <p:spPr/>
        <p:txBody>
          <a:bodyPr/>
          <a:lstStyle/>
          <a:p>
            <a:fld id="{06A64E71-2E9E-4614-BF38-834305BC17BB}" type="slidenum">
              <a:rPr lang="en-GB" smtClean="0"/>
              <a:t>9</a:t>
            </a:fld>
            <a:endParaRPr lang="en-GB"/>
          </a:p>
        </p:txBody>
      </p:sp>
      <p:sp>
        <p:nvSpPr>
          <p:cNvPr id="6" name="Date Placeholder 5">
            <a:extLst>
              <a:ext uri="{FF2B5EF4-FFF2-40B4-BE49-F238E27FC236}">
                <a16:creationId xmlns:a16="http://schemas.microsoft.com/office/drawing/2014/main" id="{AAA116BE-AF19-6E48-B081-FEC2B691B740}"/>
              </a:ext>
            </a:extLst>
          </p:cNvPr>
          <p:cNvSpPr>
            <a:spLocks noGrp="1"/>
          </p:cNvSpPr>
          <p:nvPr>
            <p:ph type="dt" sz="half" idx="10"/>
          </p:nvPr>
        </p:nvSpPr>
        <p:spPr/>
        <p:txBody>
          <a:bodyPr/>
          <a:lstStyle/>
          <a:p>
            <a:fld id="{D1FDF9EF-DB47-4322-942A-ABD0E175CAAE}" type="datetime1">
              <a:rPr lang="en-GB" smtClean="0"/>
              <a:t>22/01/2025</a:t>
            </a:fld>
            <a:endParaRPr lang="en-GB" dirty="0"/>
          </a:p>
        </p:txBody>
      </p:sp>
      <p:sp>
        <p:nvSpPr>
          <p:cNvPr id="3" name="TextBox 2">
            <a:extLst>
              <a:ext uri="{FF2B5EF4-FFF2-40B4-BE49-F238E27FC236}">
                <a16:creationId xmlns:a16="http://schemas.microsoft.com/office/drawing/2014/main" id="{7B7FF0FE-D736-C8E1-E164-CEA746136E1F}"/>
              </a:ext>
            </a:extLst>
          </p:cNvPr>
          <p:cNvSpPr txBox="1"/>
          <p:nvPr/>
        </p:nvSpPr>
        <p:spPr>
          <a:xfrm>
            <a:off x="626533" y="1781791"/>
            <a:ext cx="10193867" cy="3416320"/>
          </a:xfrm>
          <a:prstGeom prst="rect">
            <a:avLst/>
          </a:prstGeom>
          <a:noFill/>
        </p:spPr>
        <p:txBody>
          <a:bodyPr wrap="square" rtlCol="0">
            <a:spAutoFit/>
          </a:bodyPr>
          <a:lstStyle/>
          <a:p>
            <a:r>
              <a:rPr lang="en-GB" sz="2400" dirty="0"/>
              <a:t>Undergraduate tuition fees are £9,250. (2024, full-time students)</a:t>
            </a:r>
          </a:p>
          <a:p>
            <a:endParaRPr lang="en-GB" sz="2400" dirty="0"/>
          </a:p>
          <a:p>
            <a:r>
              <a:rPr lang="en-GB" sz="2400" dirty="0"/>
              <a:t>Tuition fee and maintenance loans are available. </a:t>
            </a:r>
          </a:p>
          <a:p>
            <a:endParaRPr lang="en-GB" sz="2400" dirty="0"/>
          </a:p>
          <a:p>
            <a:r>
              <a:rPr lang="en-GB" sz="2400" dirty="0"/>
              <a:t>Teaching grants are in place </a:t>
            </a:r>
          </a:p>
          <a:p>
            <a:endParaRPr lang="en-GB" sz="2400" dirty="0"/>
          </a:p>
          <a:p>
            <a:r>
              <a:rPr lang="en-GB" sz="2400" dirty="0"/>
              <a:t>Repayment is as follows: </a:t>
            </a:r>
          </a:p>
          <a:p>
            <a:r>
              <a:rPr lang="en-GB" sz="2400" dirty="0"/>
              <a:t>• Repay at a rate of 9% on everything you earn over £25,000 per year. </a:t>
            </a:r>
          </a:p>
          <a:p>
            <a:r>
              <a:rPr lang="en-GB" sz="2400" dirty="0"/>
              <a:t>• The debt will be wiped out after 40 years.  </a:t>
            </a:r>
          </a:p>
        </p:txBody>
      </p:sp>
    </p:spTree>
    <p:extLst>
      <p:ext uri="{BB962C8B-B14F-4D97-AF65-F5344CB8AC3E}">
        <p14:creationId xmlns:p14="http://schemas.microsoft.com/office/powerpoint/2010/main" val="3461151034"/>
      </p:ext>
    </p:extLst>
  </p:cSld>
  <p:clrMapOvr>
    <a:masterClrMapping/>
  </p:clrMapOvr>
</p:sld>
</file>

<file path=ppt/theme/theme1.xml><?xml version="1.0" encoding="utf-8"?>
<a:theme xmlns:a="http://schemas.openxmlformats.org/drawingml/2006/main" name="Office Theme">
  <a:themeElements>
    <a:clrScheme name="HEPI Custom">
      <a:dk1>
        <a:sysClr val="windowText" lastClr="000000"/>
      </a:dk1>
      <a:lt1>
        <a:sysClr val="window" lastClr="FFFFFF"/>
      </a:lt1>
      <a:dk2>
        <a:srgbClr val="44546A"/>
      </a:dk2>
      <a:lt2>
        <a:srgbClr val="FFFFFF"/>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6414</TotalTime>
  <Words>1452</Words>
  <Application>Microsoft Macintosh PowerPoint</Application>
  <PresentationFormat>Widescreen</PresentationFormat>
  <Paragraphs>257</Paragraphs>
  <Slides>35</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Aptos</vt:lpstr>
      <vt:lpstr>Arial</vt:lpstr>
      <vt:lpstr>Calibri</vt:lpstr>
      <vt:lpstr>Office Theme</vt:lpstr>
      <vt:lpstr>PowerPoint Presentation</vt:lpstr>
      <vt:lpstr>April 2024</vt:lpstr>
      <vt:lpstr>Economic modelling</vt:lpstr>
      <vt:lpstr>Attitudes of applicants</vt:lpstr>
      <vt:lpstr>Different scenarios - England</vt:lpstr>
      <vt:lpstr>Different scenarios - Scotland</vt:lpstr>
      <vt:lpstr>Different scenarios - England</vt:lpstr>
      <vt:lpstr>Different scenarios - Scotland</vt:lpstr>
      <vt:lpstr>Baseline scenario in England</vt:lpstr>
      <vt:lpstr>Baseline scenario – income for HEIs</vt:lpstr>
      <vt:lpstr>Baseline scenario – costs the the Exchequer</vt:lpstr>
      <vt:lpstr>Baseline scenario – costs to graduates</vt:lpstr>
      <vt:lpstr>Baseline scenario – costs</vt:lpstr>
      <vt:lpstr>Balance of contribution between the exchequer and graduates</vt:lpstr>
      <vt:lpstr>Student population sizes</vt:lpstr>
      <vt:lpstr>Baseline application rates</vt:lpstr>
      <vt:lpstr>Increasing fees inline with inflation</vt:lpstr>
      <vt:lpstr>Dismantling the marketisation</vt:lpstr>
      <vt:lpstr>Dismantling the marketisation</vt:lpstr>
      <vt:lpstr>Costs of dismantling the market</vt:lpstr>
      <vt:lpstr>Dismantling the market– application rates</vt:lpstr>
      <vt:lpstr>TEF-linked inflationary rises</vt:lpstr>
      <vt:lpstr>Stepped repayment</vt:lpstr>
      <vt:lpstr>TEF-linked inflationary rises – application rates</vt:lpstr>
      <vt:lpstr>TEF-linked inflationary rises – application rates</vt:lpstr>
      <vt:lpstr>TEF-linked inflationary rises – application rates</vt:lpstr>
      <vt:lpstr>TEF-linked inflationary rises – application rates</vt:lpstr>
      <vt:lpstr>A stepped repayment model</vt:lpstr>
      <vt:lpstr>Baseline repayment</vt:lpstr>
      <vt:lpstr>A stepped repayment model</vt:lpstr>
      <vt:lpstr>A stepped repayment model – application rates</vt:lpstr>
      <vt:lpstr>A stepped repayment model</vt:lpstr>
      <vt:lpstr>A stepped repayment model</vt:lpstr>
      <vt:lpstr>A stepped repayment model – costs </vt:lpstr>
      <vt:lpstr>Questions? And keep in touch…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Freeman</dc:creator>
  <cp:lastModifiedBy>Nick Hillman</cp:lastModifiedBy>
  <cp:revision>6</cp:revision>
  <cp:lastPrinted>2024-12-12T13:58:31Z</cp:lastPrinted>
  <dcterms:created xsi:type="dcterms:W3CDTF">2024-01-05T14:36:16Z</dcterms:created>
  <dcterms:modified xsi:type="dcterms:W3CDTF">2025-01-22T19:43:55Z</dcterms:modified>
</cp:coreProperties>
</file>